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92" r:id="rId6"/>
    <p:sldId id="260" r:id="rId7"/>
    <p:sldId id="278" r:id="rId8"/>
    <p:sldId id="279" r:id="rId9"/>
    <p:sldId id="280" r:id="rId10"/>
    <p:sldId id="281" r:id="rId11"/>
    <p:sldId id="282" r:id="rId12"/>
    <p:sldId id="283" r:id="rId13"/>
    <p:sldId id="285" r:id="rId14"/>
    <p:sldId id="291" r:id="rId15"/>
    <p:sldId id="287" r:id="rId16"/>
    <p:sldId id="288" r:id="rId17"/>
    <p:sldId id="289" r:id="rId18"/>
    <p:sldId id="263" r:id="rId19"/>
    <p:sldId id="290" r:id="rId20"/>
    <p:sldId id="271" r:id="rId21"/>
    <p:sldId id="272" r:id="rId22"/>
    <p:sldId id="264" r:id="rId23"/>
    <p:sldId id="273" r:id="rId24"/>
    <p:sldId id="274" r:id="rId25"/>
    <p:sldId id="265" r:id="rId26"/>
    <p:sldId id="275" r:id="rId27"/>
    <p:sldId id="276" r:id="rId28"/>
    <p:sldId id="266" r:id="rId29"/>
    <p:sldId id="277" r:id="rId30"/>
    <p:sldId id="293" r:id="rId31"/>
    <p:sldId id="284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4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>
        <p:scale>
          <a:sx n="100" d="100"/>
          <a:sy n="100" d="100"/>
        </p:scale>
        <p:origin x="-1866" y="-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7D93775-93DC-455D-9F87-76255B1262A0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D931A20-BFA3-4FB7-906A-81CF62E6CC1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1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1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1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1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ngseo.ac.kr/~dkkang/imageProcessing2011Spring/ch09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ngseo.ac.kr/~dkkang/imageProcessing2011Spring/ch09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ngseo.ac.kr/~dkkang/imageProcessing2011Spring/ch09.pdf" TargetMode="Externa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.io/006796/ch09/01/01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.blog.naver.com/dic1224/220841161411" TargetMode="External"/><Relationship Id="rId2" Type="http://schemas.openxmlformats.org/officeDocument/2006/relationships/hyperlink" Target="https://thebook.io/006796/ch09/02/03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ko.wikipedia.org/wiki/%EB%94%94%EC%A7%80%ED%84%B8_%EC%9D%B4%EB%AF%B8%EC%A7%8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verface.tistory.com/557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iserloner.tistory.com/849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13.png"/><Relationship Id="rId5" Type="http://schemas.openxmlformats.org/officeDocument/2006/relationships/image" Target="../media/image40.png"/><Relationship Id="rId10" Type="http://schemas.openxmlformats.org/officeDocument/2006/relationships/image" Target="../media/image12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지능화 파일럿 프로젝트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4000" dirty="0" smtClean="0"/>
              <a:t>5</a:t>
            </a:r>
            <a:r>
              <a:rPr lang="ko-KR" altLang="en-US" sz="4000" dirty="0" smtClean="0"/>
              <a:t>주차 데이터</a:t>
            </a:r>
            <a:r>
              <a:rPr lang="en-US" altLang="ko-KR" sz="4000" dirty="0" smtClean="0"/>
              <a:t> </a:t>
            </a:r>
            <a:r>
              <a:rPr lang="ko-KR" altLang="en-US" sz="4000" dirty="0" smtClean="0"/>
              <a:t>증강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/>
              <a:t>20</a:t>
            </a:r>
            <a:r>
              <a:rPr lang="ko-KR" altLang="en-US" b="1" dirty="0" smtClean="0"/>
              <a:t>학번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조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800" b="1" dirty="0" smtClean="0"/>
              <a:t>박성범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이효중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전일우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24358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30855" y="3204592"/>
            <a:ext cx="3443570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32584" y="2962275"/>
            <a:ext cx="4431504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5" y="221250"/>
            <a:ext cx="5825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Code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(Python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기반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+ Open CV)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214568"/>
            <a:ext cx="7761508" cy="351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회전 </a:t>
            </a:r>
            <a:r>
              <a:rPr lang="en-US" altLang="ko-KR" sz="1400" b="1" dirty="0" smtClean="0"/>
              <a:t>Code</a:t>
            </a:r>
            <a:br>
              <a:rPr lang="en-US" altLang="ko-KR" sz="1400" b="1" dirty="0" smtClean="0"/>
            </a:br>
            <a:r>
              <a:rPr lang="en-US" altLang="ko-KR" sz="1400" b="1" dirty="0" smtClean="0"/>
              <a:t>   </a:t>
            </a:r>
            <a:r>
              <a:rPr lang="en-US" altLang="ko-KR" sz="1100" dirty="0" smtClean="0"/>
              <a:t>import cv2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 = cv2.imread("lena.png", cv2.IMREAD_COLOR)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height, width, channel = </a:t>
            </a:r>
            <a:r>
              <a:rPr lang="en-US" altLang="ko-KR" sz="1100" dirty="0" err="1" smtClean="0"/>
              <a:t>src.shape</a:t>
            </a: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matrix = cv2.getRotationMatrix2D((width*0.5,height*0.5), 45, 1)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 smtClean="0"/>
              <a:t>dst</a:t>
            </a:r>
            <a:r>
              <a:rPr lang="en-US" altLang="ko-KR" sz="1100" dirty="0" smtClean="0"/>
              <a:t> = cv2.warpAffine(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, matrix, (width, height))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cv2.imshow("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cv2.imshow("</a:t>
            </a:r>
            <a:r>
              <a:rPr lang="en-US" altLang="ko-KR" sz="1100" dirty="0" err="1" smtClean="0"/>
              <a:t>dst</a:t>
            </a:r>
            <a:r>
              <a:rPr lang="en-US" altLang="ko-KR" sz="1100" dirty="0" smtClean="0"/>
              <a:t>", </a:t>
            </a:r>
            <a:r>
              <a:rPr lang="en-US" altLang="ko-KR" sz="1100" dirty="0" err="1" smtClean="0"/>
              <a:t>dst</a:t>
            </a:r>
            <a:r>
              <a:rPr lang="en-US" altLang="ko-KR" sz="11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cv2.waitKey()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cv2.destroyAllWindows()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8865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D.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5" y="1196752"/>
            <a:ext cx="73448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cv2.</a:t>
            </a:r>
            <a:r>
              <a:rPr lang="en-US" altLang="ko-KR" sz="1200" dirty="0">
                <a:solidFill>
                  <a:srgbClr val="0070C0"/>
                </a:solidFill>
              </a:rPr>
              <a:t>getRotationMatrix2D</a:t>
            </a:r>
            <a:r>
              <a:rPr lang="en-US" altLang="ko-KR" sz="1200" dirty="0"/>
              <a:t>(center, angle, scale)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B050"/>
                </a:solidFill>
              </a:rPr>
              <a:t>Parameters: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center: Center of rotation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angle(</a:t>
            </a:r>
            <a:r>
              <a:rPr lang="el-GR" altLang="ko-KR" sz="1200" dirty="0"/>
              <a:t>θ): </a:t>
            </a:r>
            <a:r>
              <a:rPr lang="en-US" altLang="ko-KR" sz="1200" dirty="0"/>
              <a:t>Angle of Rotation. Angle is positive for anti-clockwise and negative for clockwise.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scale: scaling factor which scales the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Return: 2×3 Rotation Matrix </a:t>
            </a:r>
            <a:r>
              <a:rPr lang="en-US" altLang="ko-KR" sz="1200" dirty="0" smtClean="0"/>
              <a:t>M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cv2.</a:t>
            </a:r>
            <a:r>
              <a:rPr lang="en-US" altLang="ko-KR" sz="1200" dirty="0">
                <a:solidFill>
                  <a:srgbClr val="0070C0"/>
                </a:solidFill>
              </a:rPr>
              <a:t>warpAffine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, M, </a:t>
            </a: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B050"/>
                </a:solidFill>
              </a:rPr>
              <a:t>Parameters: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src</a:t>
            </a:r>
            <a:r>
              <a:rPr lang="en-US" altLang="ko-KR" sz="1200" dirty="0"/>
              <a:t>: input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M: Transformation matrix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dSize</a:t>
            </a:r>
            <a:r>
              <a:rPr lang="en-US" altLang="ko-KR" sz="1200" dirty="0"/>
              <a:t>: size of the </a:t>
            </a:r>
            <a:r>
              <a:rPr lang="en-US" altLang="ko-KR" sz="1200" dirty="0" err="1"/>
              <a:t>ouput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image</a:t>
            </a:r>
            <a:br>
              <a:rPr lang="en-US" altLang="ko-KR" sz="1200" dirty="0" smtClean="0"/>
            </a:br>
            <a:r>
              <a:rPr lang="en-US" altLang="ko-KR" sz="1200" dirty="0" smtClean="0"/>
              <a:t>Return: Rotation image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3725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E.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문제점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472" y="1124744"/>
            <a:ext cx="8496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1) </a:t>
            </a:r>
            <a:r>
              <a:rPr lang="ko-KR" altLang="en-US" sz="1200" dirty="0" smtClean="0">
                <a:latin typeface="+mn-ea"/>
              </a:rPr>
              <a:t>영상 회전 시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아래 </a:t>
            </a:r>
            <a:r>
              <a:rPr lang="ko-KR" altLang="en-US" sz="1200" dirty="0">
                <a:latin typeface="+mn-ea"/>
              </a:rPr>
              <a:t>수식을 사용 할 </a:t>
            </a:r>
            <a:r>
              <a:rPr lang="ko-KR" altLang="en-US" sz="1200" dirty="0" smtClean="0">
                <a:latin typeface="+mn-ea"/>
              </a:rPr>
              <a:t>경우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결과 값이 대체로 실수로 출력 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   </a:t>
            </a:r>
            <a:r>
              <a:rPr lang="ko-KR" altLang="en-US" sz="1200" dirty="0" smtClean="0">
                <a:latin typeface="+mn-ea"/>
              </a:rPr>
              <a:t>하지만 </a:t>
            </a:r>
            <a:r>
              <a:rPr lang="ko-KR" altLang="en-US" sz="1200" dirty="0">
                <a:latin typeface="+mn-ea"/>
              </a:rPr>
              <a:t>영상의 픽셀 </a:t>
            </a:r>
            <a:r>
              <a:rPr lang="ko-KR" altLang="en-US" sz="1200" dirty="0" smtClean="0">
                <a:latin typeface="+mn-ea"/>
              </a:rPr>
              <a:t>좌</a:t>
            </a:r>
            <a:r>
              <a:rPr lang="ko-KR" altLang="en-US" sz="1200" dirty="0">
                <a:latin typeface="+mn-ea"/>
              </a:rPr>
              <a:t>표</a:t>
            </a:r>
            <a:r>
              <a:rPr lang="ko-KR" altLang="en-US" sz="1200" dirty="0" smtClean="0">
                <a:latin typeface="+mn-ea"/>
              </a:rPr>
              <a:t>는 </a:t>
            </a:r>
            <a:r>
              <a:rPr lang="ko-KR" altLang="en-US" sz="1200" dirty="0">
                <a:latin typeface="+mn-ea"/>
              </a:rPr>
              <a:t>정수로 표현되기 때문에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실수를 정수로 변환하는 과정에서 데이터 손실이 발생한다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23839" y="1930369"/>
                <a:ext cx="3365344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))−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9" y="1930369"/>
                <a:ext cx="3365344" cy="49051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2235019" cy="225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3" y="5147900"/>
            <a:ext cx="80648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이를 개선하기 위해서 여러 가지 </a:t>
            </a:r>
            <a:r>
              <a:rPr lang="ko-KR" altLang="en-US" sz="1200" dirty="0" err="1" smtClean="0">
                <a:latin typeface="+mn-ea"/>
              </a:rPr>
              <a:t>보간법이</a:t>
            </a:r>
            <a:r>
              <a:rPr lang="ko-KR" altLang="en-US" sz="1200" dirty="0" smtClean="0">
                <a:latin typeface="+mn-ea"/>
              </a:rPr>
              <a:t> 개발 되었다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ko-KR" altLang="en-US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619672" y="3212976"/>
            <a:ext cx="786839" cy="792088"/>
          </a:xfrm>
          <a:prstGeom prst="rect">
            <a:avLst/>
          </a:prstGeom>
          <a:noFill/>
          <a:ln cap="sq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2559428"/>
            <a:ext cx="2736304" cy="233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화살표 연결선 8"/>
          <p:cNvCxnSpPr>
            <a:stCxn id="3" idx="3"/>
          </p:cNvCxnSpPr>
          <p:nvPr/>
        </p:nvCxnSpPr>
        <p:spPr>
          <a:xfrm>
            <a:off x="2406511" y="3609020"/>
            <a:ext cx="151741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2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12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크기 변환의 원리</a:t>
            </a:r>
            <a:r>
              <a:rPr lang="en-US" altLang="ko-KR" sz="1400" b="1" dirty="0" smtClean="0"/>
              <a:t/>
            </a:r>
            <a:br>
              <a:rPr lang="en-US" altLang="ko-KR" sz="1400" b="1" dirty="0" smtClean="0"/>
            </a:br>
            <a:endParaRPr lang="en-US" altLang="ko-KR" sz="14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63724" y="1382866"/>
            <a:ext cx="532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영상의 크기 변환은 말 그대로 입력영상의 높이와 너비를 변환하는 것으로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확대와 축소가 이에 해당된다 </a:t>
            </a:r>
            <a:endParaRPr lang="en-US" altLang="ko-KR" sz="12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1736" y="3569430"/>
                <a:ext cx="7057060" cy="291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latin typeface="+mn-ea"/>
                  </a:rPr>
                  <a:t>입력 영상을 가로방향 만큼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20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1200" dirty="0" smtClean="0">
                    <a:latin typeface="+mn-ea"/>
                  </a:rPr>
                  <a:t>배로</a:t>
                </a:r>
                <a:r>
                  <a:rPr lang="en-US" altLang="ko-KR" sz="1200" dirty="0" smtClean="0">
                    <a:latin typeface="+mn-ea"/>
                  </a:rPr>
                  <a:t>, </a:t>
                </a:r>
                <a:r>
                  <a:rPr lang="ko-KR" altLang="en-US" sz="1200" dirty="0" smtClean="0">
                    <a:latin typeface="+mn-ea"/>
                  </a:rPr>
                  <a:t>세로방향 만큼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sz="1200" dirty="0" smtClean="0">
                    <a:latin typeface="+mn-ea"/>
                  </a:rPr>
                  <a:t>배로 변환하는 크기 변환 수식은 다음과 같다</a:t>
                </a:r>
                <a:r>
                  <a:rPr lang="en-US" altLang="ko-KR" sz="1200" baseline="30000" dirty="0" smtClean="0">
                    <a:solidFill>
                      <a:srgbClr val="FF0000"/>
                    </a:solidFill>
                  </a:rPr>
                  <a:t>[8]</a:t>
                </a:r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36" y="3569430"/>
                <a:ext cx="7057060" cy="291618"/>
              </a:xfrm>
              <a:prstGeom prst="rect">
                <a:avLst/>
              </a:prstGeom>
              <a:blipFill rotWithShape="1">
                <a:blip r:embed="rId2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t="25000" r="25000" b="24999"/>
          <a:stretch/>
        </p:blipFill>
        <p:spPr bwMode="auto">
          <a:xfrm>
            <a:off x="2570821" y="1844531"/>
            <a:ext cx="144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8" y="1844531"/>
            <a:ext cx="144000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4311644" y="1844531"/>
            <a:ext cx="1440000" cy="1440000"/>
            <a:chOff x="547953" y="2276872"/>
            <a:chExt cx="1440000" cy="1440000"/>
          </a:xfrm>
        </p:grpSpPr>
        <p:sp>
          <p:nvSpPr>
            <p:cNvPr id="37" name="직사각형 36"/>
            <p:cNvSpPr/>
            <p:nvPr/>
          </p:nvSpPr>
          <p:spPr>
            <a:xfrm>
              <a:off x="547953" y="2276872"/>
              <a:ext cx="1440000" cy="144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Picture 2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953" y="2636872"/>
              <a:ext cx="720000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07704" y="4670195"/>
                <a:ext cx="1118511" cy="6682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𝑥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altLang="ko-KR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4670195"/>
                <a:ext cx="1118511" cy="668260"/>
              </a:xfrm>
              <a:prstGeom prst="rect">
                <a:avLst/>
              </a:prstGeom>
              <a:blipFill rotWithShape="1">
                <a:blip r:embed="rId6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/>
          <p:cNvGrpSpPr/>
          <p:nvPr/>
        </p:nvGrpSpPr>
        <p:grpSpPr>
          <a:xfrm>
            <a:off x="3566363" y="3909665"/>
            <a:ext cx="3165877" cy="2111623"/>
            <a:chOff x="3062307" y="3909665"/>
            <a:chExt cx="3165877" cy="2111623"/>
          </a:xfrm>
        </p:grpSpPr>
        <p:cxnSp>
          <p:nvCxnSpPr>
            <p:cNvPr id="35" name="직선 화살표 연결선 34"/>
            <p:cNvCxnSpPr/>
            <p:nvPr/>
          </p:nvCxnSpPr>
          <p:spPr>
            <a:xfrm>
              <a:off x="3781394" y="4016097"/>
              <a:ext cx="1" cy="19442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3565547" y="4278214"/>
              <a:ext cx="2573417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 flipV="1">
              <a:off x="3781394" y="4278997"/>
              <a:ext cx="936104" cy="900100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 flipV="1">
              <a:off x="3781751" y="4278210"/>
              <a:ext cx="1997173" cy="1178043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902582" y="4016097"/>
                  <a:ext cx="3256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2582" y="4016097"/>
                  <a:ext cx="325602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3506349" y="5744289"/>
                  <a:ext cx="3283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6349" y="5744289"/>
                  <a:ext cx="328359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 flipV="1">
                  <a:off x="3509096" y="4049088"/>
                  <a:ext cx="324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𝑜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3509096" y="4049088"/>
                  <a:ext cx="324320" cy="276999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4673404" y="4865826"/>
                  <a:ext cx="6735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3404" y="4865826"/>
                  <a:ext cx="673581" cy="276999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949075" y="4432935"/>
                  <a:ext cx="6007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9075" y="4432935"/>
                  <a:ext cx="600741" cy="276999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타원 31"/>
            <p:cNvSpPr>
              <a:spLocks/>
            </p:cNvSpPr>
            <p:nvPr/>
          </p:nvSpPr>
          <p:spPr>
            <a:xfrm flipV="1">
              <a:off x="4231446" y="471104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3" name="타원 32"/>
            <p:cNvSpPr>
              <a:spLocks/>
            </p:cNvSpPr>
            <p:nvPr/>
          </p:nvSpPr>
          <p:spPr>
            <a:xfrm flipV="1">
              <a:off x="4798341" y="484923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3491612" y="4590547"/>
                  <a:ext cx="32675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612" y="4590547"/>
                  <a:ext cx="326756" cy="27699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052711" y="4016096"/>
                  <a:ext cx="35747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𝑤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2711" y="4016096"/>
                  <a:ext cx="357470" cy="276999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447860" y="3909665"/>
                  <a:ext cx="6457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𝑤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7860" y="3909665"/>
                  <a:ext cx="645754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62307" y="4712346"/>
                  <a:ext cx="608949" cy="39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h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2307" y="4712346"/>
                  <a:ext cx="608949" cy="391261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/>
          <p:cNvSpPr txBox="1"/>
          <p:nvPr/>
        </p:nvSpPr>
        <p:spPr>
          <a:xfrm>
            <a:off x="183463" y="6495147"/>
            <a:ext cx="278794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[8]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https://cho001.tistory.com/146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93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4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124744"/>
            <a:ext cx="374974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확대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[2][2];//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2;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//Resize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배율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&gt;= 1)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=0;nX &lt; 2;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nY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nX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pDst[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nOutputX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=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pSrc[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];</a:t>
            </a:r>
            <a:endParaRPr lang="en-US" altLang="ko-KR" sz="1000" dirty="0" smtClean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99107" y="1124744"/>
            <a:ext cx="4519186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축</a:t>
            </a:r>
            <a:r>
              <a: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소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[2][2];//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; //Resize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배율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&lt; 1 &amp;&amp;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&gt; 0)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2*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=0;nX &lt; 2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altLang="ko-KR" sz="1000" dirty="0" err="1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(long)((1 /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nY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(long)((1 /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fResizeValue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* </a:t>
            </a:r>
            <a:r>
              <a:rPr lang="en-US" altLang="ko-KR" sz="1000" dirty="0" err="1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nX</a:t>
            </a:r>
            <a:r>
              <a:rPr lang="en-US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 + 0.5f);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            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pDst[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 </a:t>
            </a:r>
            <a:r>
              <a:rPr lang="pl-PL" altLang="ko-KR" sz="1000" dirty="0">
                <a:latin typeface="Arial" pitchFamily="34" charset="0"/>
                <a:ea typeface="Arial Unicode MS" pitchFamily="50" charset="-127"/>
                <a:cs typeface="Arial" pitchFamily="34" charset="0"/>
              </a:rPr>
              <a:t>= 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pSrc[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nIutputY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nIutputX</a:t>
            </a:r>
            <a:r>
              <a:rPr lang="pl-PL" altLang="ko-KR" sz="1000" dirty="0" smtClean="0">
                <a:latin typeface="Arial" pitchFamily="34" charset="0"/>
                <a:ea typeface="Arial Unicode MS" pitchFamily="50" charset="-127"/>
                <a:cs typeface="Arial" pitchFamily="34" charset="0"/>
              </a:rPr>
              <a:t>];</a:t>
            </a:r>
            <a:endParaRPr lang="en-US" altLang="ko-KR" sz="1000" dirty="0" smtClean="0">
              <a:latin typeface="Arial" pitchFamily="34" charset="0"/>
              <a:ea typeface="Arial Unicode MS" pitchFamily="50" charset="-127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06665" y="47251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63865" y="47251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021065" y="47251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78265" y="47251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1066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638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0210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78265" y="51823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06665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563865" y="56395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21065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478265" y="56395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066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638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0210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478265" y="6096744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83568" y="51823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3" name="직사각형 22"/>
          <p:cNvSpPr/>
          <p:nvPr/>
        </p:nvSpPr>
        <p:spPr>
          <a:xfrm>
            <a:off x="1140768" y="51823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83568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140768" y="5639544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61137" y="528215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47" name="TextBox 46"/>
          <p:cNvSpPr txBox="1"/>
          <p:nvPr/>
        </p:nvSpPr>
        <p:spPr>
          <a:xfrm>
            <a:off x="1117576" y="52801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48" name="TextBox 47"/>
          <p:cNvSpPr txBox="1"/>
          <p:nvPr/>
        </p:nvSpPr>
        <p:spPr>
          <a:xfrm>
            <a:off x="661136" y="57373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49" name="TextBox 48"/>
          <p:cNvSpPr txBox="1"/>
          <p:nvPr/>
        </p:nvSpPr>
        <p:spPr>
          <a:xfrm>
            <a:off x="1118337" y="57373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50" name="TextBox 49"/>
          <p:cNvSpPr txBox="1"/>
          <p:nvPr/>
        </p:nvSpPr>
        <p:spPr>
          <a:xfrm>
            <a:off x="2077371" y="48229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51" name="TextBox 50"/>
          <p:cNvSpPr txBox="1"/>
          <p:nvPr/>
        </p:nvSpPr>
        <p:spPr>
          <a:xfrm>
            <a:off x="2541434" y="48229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53" name="TextBox 52"/>
          <p:cNvSpPr txBox="1"/>
          <p:nvPr/>
        </p:nvSpPr>
        <p:spPr>
          <a:xfrm>
            <a:off x="2998634" y="48211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(0,2)</a:t>
            </a:r>
            <a:endParaRPr lang="ko-KR" altLang="en-US" sz="1050" dirty="0"/>
          </a:p>
        </p:txBody>
      </p:sp>
      <p:sp>
        <p:nvSpPr>
          <p:cNvPr id="54" name="TextBox 53"/>
          <p:cNvSpPr txBox="1"/>
          <p:nvPr/>
        </p:nvSpPr>
        <p:spPr>
          <a:xfrm>
            <a:off x="3455834" y="48211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(0,3)</a:t>
            </a:r>
            <a:endParaRPr lang="ko-KR" altLang="en-US" sz="1050" dirty="0"/>
          </a:p>
        </p:txBody>
      </p:sp>
      <p:sp>
        <p:nvSpPr>
          <p:cNvPr id="55" name="TextBox 54"/>
          <p:cNvSpPr txBox="1"/>
          <p:nvPr/>
        </p:nvSpPr>
        <p:spPr>
          <a:xfrm>
            <a:off x="2084234" y="52801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56" name="TextBox 55"/>
          <p:cNvSpPr txBox="1"/>
          <p:nvPr/>
        </p:nvSpPr>
        <p:spPr>
          <a:xfrm>
            <a:off x="2548297" y="52801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57" name="TextBox 56"/>
          <p:cNvSpPr txBox="1"/>
          <p:nvPr/>
        </p:nvSpPr>
        <p:spPr>
          <a:xfrm>
            <a:off x="3005497" y="52783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(1,2)</a:t>
            </a:r>
            <a:endParaRPr lang="ko-KR" altLang="en-US" sz="1050" dirty="0"/>
          </a:p>
        </p:txBody>
      </p:sp>
      <p:sp>
        <p:nvSpPr>
          <p:cNvPr id="58" name="TextBox 57"/>
          <p:cNvSpPr txBox="1"/>
          <p:nvPr/>
        </p:nvSpPr>
        <p:spPr>
          <a:xfrm>
            <a:off x="3462697" y="52783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(1,3)</a:t>
            </a:r>
            <a:endParaRPr lang="ko-KR" altLang="en-US" sz="1050" dirty="0"/>
          </a:p>
        </p:txBody>
      </p:sp>
      <p:sp>
        <p:nvSpPr>
          <p:cNvPr id="59" name="TextBox 58"/>
          <p:cNvSpPr txBox="1"/>
          <p:nvPr/>
        </p:nvSpPr>
        <p:spPr>
          <a:xfrm>
            <a:off x="2084234" y="57373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(2,0)</a:t>
            </a:r>
            <a:endParaRPr lang="ko-KR" altLang="en-US" sz="1050" dirty="0"/>
          </a:p>
        </p:txBody>
      </p:sp>
      <p:sp>
        <p:nvSpPr>
          <p:cNvPr id="60" name="TextBox 59"/>
          <p:cNvSpPr txBox="1"/>
          <p:nvPr/>
        </p:nvSpPr>
        <p:spPr>
          <a:xfrm>
            <a:off x="2548297" y="57373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(2,1)</a:t>
            </a:r>
            <a:endParaRPr lang="ko-KR" altLang="en-US" sz="1050" dirty="0"/>
          </a:p>
        </p:txBody>
      </p:sp>
      <p:sp>
        <p:nvSpPr>
          <p:cNvPr id="61" name="TextBox 60"/>
          <p:cNvSpPr txBox="1"/>
          <p:nvPr/>
        </p:nvSpPr>
        <p:spPr>
          <a:xfrm>
            <a:off x="3005497" y="57355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(2,2)</a:t>
            </a:r>
            <a:endParaRPr lang="ko-KR" altLang="en-US" sz="1050" dirty="0"/>
          </a:p>
        </p:txBody>
      </p:sp>
      <p:sp>
        <p:nvSpPr>
          <p:cNvPr id="62" name="TextBox 61"/>
          <p:cNvSpPr txBox="1"/>
          <p:nvPr/>
        </p:nvSpPr>
        <p:spPr>
          <a:xfrm>
            <a:off x="3462697" y="57355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(2,3)</a:t>
            </a:r>
            <a:endParaRPr lang="ko-KR" altLang="en-US" sz="1050" dirty="0"/>
          </a:p>
        </p:txBody>
      </p:sp>
      <p:sp>
        <p:nvSpPr>
          <p:cNvPr id="63" name="TextBox 62"/>
          <p:cNvSpPr txBox="1"/>
          <p:nvPr/>
        </p:nvSpPr>
        <p:spPr>
          <a:xfrm>
            <a:off x="2090169" y="619453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(3,0)</a:t>
            </a:r>
            <a:endParaRPr lang="ko-KR" altLang="en-US" sz="1050" dirty="0"/>
          </a:p>
        </p:txBody>
      </p:sp>
      <p:sp>
        <p:nvSpPr>
          <p:cNvPr id="64" name="TextBox 63"/>
          <p:cNvSpPr txBox="1"/>
          <p:nvPr/>
        </p:nvSpPr>
        <p:spPr>
          <a:xfrm>
            <a:off x="2554232" y="619453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(3,1)</a:t>
            </a:r>
            <a:endParaRPr lang="ko-KR" altLang="en-US" sz="1050" dirty="0"/>
          </a:p>
        </p:txBody>
      </p:sp>
      <p:sp>
        <p:nvSpPr>
          <p:cNvPr id="65" name="TextBox 64"/>
          <p:cNvSpPr txBox="1"/>
          <p:nvPr/>
        </p:nvSpPr>
        <p:spPr>
          <a:xfrm>
            <a:off x="3011432" y="6192738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(3,2)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3468632" y="6192738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(3,3)</a:t>
            </a:r>
            <a:endParaRPr lang="ko-KR" altLang="en-US" sz="1050" dirty="0"/>
          </a:p>
        </p:txBody>
      </p:sp>
      <p:sp>
        <p:nvSpPr>
          <p:cNvPr id="67" name="직사각형 66"/>
          <p:cNvSpPr/>
          <p:nvPr/>
        </p:nvSpPr>
        <p:spPr>
          <a:xfrm>
            <a:off x="4745310" y="47326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202510" y="47326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659710" y="47326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116910" y="47326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47453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2025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56597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116910" y="51898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4745310" y="56470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5202510" y="56470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659710" y="5647015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116910" y="56470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47453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2025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56597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6116910" y="6104215"/>
            <a:ext cx="457200" cy="457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7264722" y="51975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84" name="직사각형 83"/>
          <p:cNvSpPr/>
          <p:nvPr/>
        </p:nvSpPr>
        <p:spPr>
          <a:xfrm>
            <a:off x="7721922" y="51975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직사각형 84"/>
          <p:cNvSpPr/>
          <p:nvPr/>
        </p:nvSpPr>
        <p:spPr>
          <a:xfrm>
            <a:off x="7264722" y="56547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7721922" y="5654709"/>
            <a:ext cx="4572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7242291" y="5295304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88" name="TextBox 87"/>
          <p:cNvSpPr txBox="1"/>
          <p:nvPr/>
        </p:nvSpPr>
        <p:spPr>
          <a:xfrm>
            <a:off x="7698730" y="5295304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89" name="TextBox 88"/>
          <p:cNvSpPr txBox="1"/>
          <p:nvPr/>
        </p:nvSpPr>
        <p:spPr>
          <a:xfrm>
            <a:off x="7242290" y="5752504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90" name="TextBox 89"/>
          <p:cNvSpPr txBox="1"/>
          <p:nvPr/>
        </p:nvSpPr>
        <p:spPr>
          <a:xfrm>
            <a:off x="7699491" y="5752504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91" name="TextBox 90"/>
          <p:cNvSpPr txBox="1"/>
          <p:nvPr/>
        </p:nvSpPr>
        <p:spPr>
          <a:xfrm>
            <a:off x="4716016" y="48304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(0,0)</a:t>
            </a:r>
            <a:endParaRPr lang="ko-KR" altLang="en-US" sz="1050" dirty="0"/>
          </a:p>
        </p:txBody>
      </p:sp>
      <p:sp>
        <p:nvSpPr>
          <p:cNvPr id="92" name="TextBox 91"/>
          <p:cNvSpPr txBox="1"/>
          <p:nvPr/>
        </p:nvSpPr>
        <p:spPr>
          <a:xfrm>
            <a:off x="5180079" y="4830410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(0,1)</a:t>
            </a:r>
            <a:endParaRPr lang="ko-KR" altLang="en-US" sz="1050" dirty="0"/>
          </a:p>
        </p:txBody>
      </p:sp>
      <p:sp>
        <p:nvSpPr>
          <p:cNvPr id="93" name="TextBox 92"/>
          <p:cNvSpPr txBox="1"/>
          <p:nvPr/>
        </p:nvSpPr>
        <p:spPr>
          <a:xfrm>
            <a:off x="5637279" y="48286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(0,2)</a:t>
            </a:r>
            <a:endParaRPr lang="ko-KR" altLang="en-US" sz="1050" dirty="0"/>
          </a:p>
        </p:txBody>
      </p:sp>
      <p:sp>
        <p:nvSpPr>
          <p:cNvPr id="94" name="TextBox 93"/>
          <p:cNvSpPr txBox="1"/>
          <p:nvPr/>
        </p:nvSpPr>
        <p:spPr>
          <a:xfrm>
            <a:off x="6094479" y="48286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(0,3)</a:t>
            </a:r>
            <a:endParaRPr lang="ko-KR" altLang="en-US" sz="1050" dirty="0"/>
          </a:p>
        </p:txBody>
      </p:sp>
      <p:sp>
        <p:nvSpPr>
          <p:cNvPr id="95" name="TextBox 94"/>
          <p:cNvSpPr txBox="1"/>
          <p:nvPr/>
        </p:nvSpPr>
        <p:spPr>
          <a:xfrm>
            <a:off x="4722879" y="52876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(1,0)</a:t>
            </a:r>
            <a:endParaRPr lang="ko-KR" altLang="en-US" sz="1050" dirty="0"/>
          </a:p>
        </p:txBody>
      </p:sp>
      <p:sp>
        <p:nvSpPr>
          <p:cNvPr id="96" name="TextBox 95"/>
          <p:cNvSpPr txBox="1"/>
          <p:nvPr/>
        </p:nvSpPr>
        <p:spPr>
          <a:xfrm>
            <a:off x="5186942" y="52876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(1,1)</a:t>
            </a:r>
            <a:endParaRPr lang="ko-KR" altLang="en-US" sz="1050" dirty="0"/>
          </a:p>
        </p:txBody>
      </p:sp>
      <p:sp>
        <p:nvSpPr>
          <p:cNvPr id="97" name="TextBox 96"/>
          <p:cNvSpPr txBox="1"/>
          <p:nvPr/>
        </p:nvSpPr>
        <p:spPr>
          <a:xfrm>
            <a:off x="5644142" y="52858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(1,2)</a:t>
            </a:r>
            <a:endParaRPr lang="ko-KR" altLang="en-US" sz="1050" dirty="0"/>
          </a:p>
        </p:txBody>
      </p:sp>
      <p:sp>
        <p:nvSpPr>
          <p:cNvPr id="98" name="TextBox 97"/>
          <p:cNvSpPr txBox="1"/>
          <p:nvPr/>
        </p:nvSpPr>
        <p:spPr>
          <a:xfrm>
            <a:off x="6101342" y="52858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(1,3)</a:t>
            </a:r>
            <a:endParaRPr lang="ko-KR" altLang="en-US" sz="1050" dirty="0"/>
          </a:p>
        </p:txBody>
      </p:sp>
      <p:sp>
        <p:nvSpPr>
          <p:cNvPr id="99" name="TextBox 98"/>
          <p:cNvSpPr txBox="1"/>
          <p:nvPr/>
        </p:nvSpPr>
        <p:spPr>
          <a:xfrm>
            <a:off x="4722879" y="57448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(2,0)</a:t>
            </a:r>
            <a:endParaRPr lang="ko-KR" altLang="en-US" sz="1050" dirty="0"/>
          </a:p>
        </p:txBody>
      </p:sp>
      <p:sp>
        <p:nvSpPr>
          <p:cNvPr id="100" name="TextBox 99"/>
          <p:cNvSpPr txBox="1"/>
          <p:nvPr/>
        </p:nvSpPr>
        <p:spPr>
          <a:xfrm>
            <a:off x="5186942" y="5744810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(2,1)</a:t>
            </a:r>
            <a:endParaRPr lang="ko-KR" alt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5644142" y="57430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(2,2)</a:t>
            </a:r>
            <a:endParaRPr lang="ko-KR" altLang="en-US" sz="1050" dirty="0"/>
          </a:p>
        </p:txBody>
      </p:sp>
      <p:sp>
        <p:nvSpPr>
          <p:cNvPr id="102" name="TextBox 101"/>
          <p:cNvSpPr txBox="1"/>
          <p:nvPr/>
        </p:nvSpPr>
        <p:spPr>
          <a:xfrm>
            <a:off x="6101342" y="57430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(2,3)</a:t>
            </a:r>
            <a:endParaRPr lang="ko-KR" altLang="en-US" sz="1050" dirty="0"/>
          </a:p>
        </p:txBody>
      </p:sp>
      <p:sp>
        <p:nvSpPr>
          <p:cNvPr id="103" name="TextBox 102"/>
          <p:cNvSpPr txBox="1"/>
          <p:nvPr/>
        </p:nvSpPr>
        <p:spPr>
          <a:xfrm>
            <a:off x="4728814" y="6202010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(3,0)</a:t>
            </a:r>
            <a:endParaRPr lang="ko-KR" altLang="en-US" sz="1050" dirty="0"/>
          </a:p>
        </p:txBody>
      </p:sp>
      <p:sp>
        <p:nvSpPr>
          <p:cNvPr id="104" name="TextBox 103"/>
          <p:cNvSpPr txBox="1"/>
          <p:nvPr/>
        </p:nvSpPr>
        <p:spPr>
          <a:xfrm>
            <a:off x="5192877" y="6202010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(3,1)</a:t>
            </a:r>
            <a:endParaRPr lang="ko-KR" altLang="en-US" sz="1050" dirty="0"/>
          </a:p>
        </p:txBody>
      </p:sp>
      <p:sp>
        <p:nvSpPr>
          <p:cNvPr id="105" name="TextBox 104"/>
          <p:cNvSpPr txBox="1"/>
          <p:nvPr/>
        </p:nvSpPr>
        <p:spPr>
          <a:xfrm>
            <a:off x="5650077" y="6200209"/>
            <a:ext cx="484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(3,2)</a:t>
            </a:r>
            <a:endParaRPr lang="ko-KR" altLang="en-US" sz="1050" dirty="0"/>
          </a:p>
        </p:txBody>
      </p:sp>
      <p:sp>
        <p:nvSpPr>
          <p:cNvPr id="106" name="TextBox 105"/>
          <p:cNvSpPr txBox="1"/>
          <p:nvPr/>
        </p:nvSpPr>
        <p:spPr>
          <a:xfrm>
            <a:off x="6107277" y="6200209"/>
            <a:ext cx="5020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(3,3)</a:t>
            </a:r>
            <a:endParaRPr lang="ko-KR" altLang="en-US" sz="1050" dirty="0"/>
          </a:p>
        </p:txBody>
      </p:sp>
      <p:sp>
        <p:nvSpPr>
          <p:cNvPr id="107" name="TextBox 106"/>
          <p:cNvSpPr txBox="1"/>
          <p:nvPr/>
        </p:nvSpPr>
        <p:spPr>
          <a:xfrm>
            <a:off x="835235" y="6561445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(Input)</a:t>
            </a:r>
            <a:endParaRPr lang="ko-KR" altLang="en-US" sz="1050" dirty="0"/>
          </a:p>
        </p:txBody>
      </p:sp>
      <p:sp>
        <p:nvSpPr>
          <p:cNvPr id="108" name="TextBox 107"/>
          <p:cNvSpPr txBox="1"/>
          <p:nvPr/>
        </p:nvSpPr>
        <p:spPr>
          <a:xfrm>
            <a:off x="2693101" y="6561445"/>
            <a:ext cx="7056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chemeClr val="bg1"/>
                </a:solidFill>
              </a:rPr>
              <a:t>(output)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331746" y="6553944"/>
            <a:ext cx="6110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(Input)</a:t>
            </a:r>
            <a:endParaRPr lang="ko-KR" altLang="en-US" sz="1050" dirty="0"/>
          </a:p>
        </p:txBody>
      </p:sp>
      <p:sp>
        <p:nvSpPr>
          <p:cNvPr id="110" name="TextBox 109"/>
          <p:cNvSpPr txBox="1"/>
          <p:nvPr/>
        </p:nvSpPr>
        <p:spPr>
          <a:xfrm>
            <a:off x="7423604" y="6553944"/>
            <a:ext cx="726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(Output)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1707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113606" y="3392810"/>
            <a:ext cx="4407845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23836" y="3145743"/>
            <a:ext cx="4840652" cy="19105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113607" y="2388121"/>
            <a:ext cx="3183508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115336" y="1882924"/>
            <a:ext cx="3181980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9512" y="3392810"/>
            <a:ext cx="3600400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81241" y="3150493"/>
            <a:ext cx="3598672" cy="18630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5" y="221250"/>
            <a:ext cx="5825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Code (Python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기반 </a:t>
            </a:r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+ Open 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504" y="1052736"/>
            <a:ext cx="7761508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 smtClean="0"/>
              <a:t>import cv2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import </a:t>
            </a:r>
            <a:r>
              <a:rPr lang="en-US" altLang="ko-KR" sz="1100" dirty="0" err="1" smtClean="0"/>
              <a:t>numpy</a:t>
            </a:r>
            <a:r>
              <a:rPr lang="en-US" altLang="ko-KR" sz="1100" dirty="0" smtClean="0"/>
              <a:t> as </a:t>
            </a:r>
            <a:r>
              <a:rPr lang="en-US" altLang="ko-KR" sz="1100" dirty="0" err="1" smtClean="0"/>
              <a:t>np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 err="1" smtClean="0"/>
              <a:t>img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cv2.imread('Lena.png</a:t>
            </a:r>
            <a:r>
              <a:rPr lang="en-US" altLang="ko-KR" sz="1100" dirty="0" smtClean="0"/>
              <a:t>')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height</a:t>
            </a:r>
            <a:r>
              <a:rPr lang="en-US" altLang="ko-KR" sz="1100" dirty="0"/>
              <a:t>, width = </a:t>
            </a:r>
            <a:r>
              <a:rPr lang="en-US" altLang="ko-KR" sz="1100" dirty="0" err="1"/>
              <a:t>img.shape</a:t>
            </a:r>
            <a:r>
              <a:rPr lang="en-US" altLang="ko-KR" sz="1100" dirty="0"/>
              <a:t>[:</a:t>
            </a:r>
            <a:r>
              <a:rPr lang="en-US" altLang="ko-KR" sz="1100" dirty="0" smtClean="0"/>
              <a:t>2]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print(</a:t>
            </a:r>
            <a:r>
              <a:rPr lang="en-US" altLang="ko-KR" sz="1100" dirty="0" err="1" smtClean="0"/>
              <a:t>f'width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: {width}, height : {height</a:t>
            </a:r>
            <a:r>
              <a:rPr lang="en-US" altLang="ko-KR" sz="1100" dirty="0" smtClean="0"/>
              <a:t>}')</a:t>
            </a:r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B050"/>
                </a:solidFill>
              </a:rPr>
              <a:t>#</a:t>
            </a:r>
            <a:r>
              <a:rPr lang="en-US" altLang="ko-KR" sz="1100" b="1" dirty="0">
                <a:solidFill>
                  <a:srgbClr val="00B050"/>
                </a:solidFill>
              </a:rPr>
              <a:t>Resize </a:t>
            </a:r>
            <a:r>
              <a:rPr lang="ko-KR" altLang="en-US" sz="1100" b="1" dirty="0">
                <a:solidFill>
                  <a:srgbClr val="00B050"/>
                </a:solidFill>
              </a:rPr>
              <a:t>함수 </a:t>
            </a:r>
            <a:r>
              <a:rPr lang="ko-KR" altLang="en-US" sz="1100" b="1" dirty="0" smtClean="0">
                <a:solidFill>
                  <a:srgbClr val="00B050"/>
                </a:solidFill>
              </a:rPr>
              <a:t>사용</a:t>
            </a:r>
            <a:endParaRPr lang="en-US" altLang="ko-KR" sz="1100" b="1" dirty="0" smtClean="0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resize_img1 </a:t>
            </a:r>
            <a:r>
              <a:rPr lang="en-US" altLang="ko-KR" sz="1100" dirty="0"/>
              <a:t>= cv2.resize(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(0,0), </a:t>
            </a:r>
            <a:r>
              <a:rPr lang="en-US" altLang="ko-KR" sz="1100" dirty="0" err="1"/>
              <a:t>fx</a:t>
            </a:r>
            <a:r>
              <a:rPr lang="en-US" altLang="ko-KR" sz="1100" dirty="0"/>
              <a:t>=0.5, </a:t>
            </a:r>
            <a:r>
              <a:rPr lang="en-US" altLang="ko-KR" sz="1100" dirty="0" err="1" smtClean="0"/>
              <a:t>fy</a:t>
            </a:r>
            <a:r>
              <a:rPr lang="en-US" altLang="ko-KR" sz="1100" dirty="0" smtClean="0"/>
              <a:t>=0.5)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/>
              <a:t>resize_img2 </a:t>
            </a:r>
            <a:r>
              <a:rPr lang="en-US" altLang="ko-KR" sz="1100" dirty="0"/>
              <a:t>= cv2.resize(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(height*2, width*2))</a:t>
            </a:r>
          </a:p>
          <a:p>
            <a:pPr lvl="1">
              <a:lnSpc>
                <a:spcPct val="150000"/>
              </a:lnSpc>
            </a:pP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3635896" y="1052736"/>
            <a:ext cx="532859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B050"/>
                </a:solidFill>
              </a:rPr>
              <a:t>#</a:t>
            </a:r>
            <a:r>
              <a:rPr lang="en-US" altLang="ko-KR" sz="1100" b="1" dirty="0" err="1">
                <a:solidFill>
                  <a:srgbClr val="00B050"/>
                </a:solidFill>
              </a:rPr>
              <a:t>warpAffine</a:t>
            </a:r>
            <a:r>
              <a:rPr lang="en-US" altLang="ko-KR" sz="1100" b="1" dirty="0">
                <a:solidFill>
                  <a:srgbClr val="00B050"/>
                </a:solidFill>
              </a:rPr>
              <a:t> </a:t>
            </a:r>
            <a:r>
              <a:rPr lang="ko-KR" altLang="en-US" sz="1100" b="1" dirty="0">
                <a:solidFill>
                  <a:srgbClr val="00B050"/>
                </a:solidFill>
              </a:rPr>
              <a:t>함수 사용 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># 0.5</a:t>
            </a:r>
            <a:r>
              <a:rPr lang="ko-KR" altLang="en-US" sz="1100" dirty="0"/>
              <a:t>배 축소 변환 행렬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m_small</a:t>
            </a:r>
            <a:r>
              <a:rPr lang="en-US" altLang="ko-KR" sz="1100" dirty="0"/>
              <a:t> = np.float32([[0.5, 0, 0</a:t>
            </a:r>
            <a:r>
              <a:rPr lang="en-US" altLang="ko-KR" sz="1100" dirty="0" smtClean="0"/>
              <a:t>], [</a:t>
            </a:r>
            <a:r>
              <a:rPr lang="en-US" altLang="ko-KR" sz="1100" dirty="0"/>
              <a:t>0, 0.5,0]])  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#2</a:t>
            </a:r>
            <a:r>
              <a:rPr lang="ko-KR" altLang="en-US" sz="1100" dirty="0"/>
              <a:t>배 확대 변환 행렬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m_big</a:t>
            </a:r>
            <a:r>
              <a:rPr lang="en-US" altLang="ko-KR" sz="1100" dirty="0"/>
              <a:t> = np.float32([[2, 0, 0</a:t>
            </a:r>
            <a:r>
              <a:rPr lang="en-US" altLang="ko-KR" sz="1100" dirty="0" smtClean="0"/>
              <a:t>], </a:t>
            </a:r>
            <a:r>
              <a:rPr lang="en-US" altLang="ko-KR" sz="1100" dirty="0"/>
              <a:t>[0, 2, 0]])  </a:t>
            </a:r>
          </a:p>
          <a:p>
            <a:pPr lvl="1">
              <a:lnSpc>
                <a:spcPct val="150000"/>
              </a:lnSpc>
            </a:pP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#</a:t>
            </a:r>
            <a:r>
              <a:rPr lang="ko-KR" altLang="en-US" sz="1100" dirty="0" err="1" smtClean="0"/>
              <a:t>보간법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적용 없이 확대 축소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dst1 = cv2.warpAffine(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m_small</a:t>
            </a:r>
            <a:r>
              <a:rPr lang="en-US" altLang="ko-KR" sz="1100" dirty="0"/>
              <a:t>,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(height*0.5),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(width*0.5)))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dst2 = cv2.warpAffine(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m_big</a:t>
            </a:r>
            <a:r>
              <a:rPr lang="en-US" altLang="ko-KR" sz="1100" dirty="0"/>
              <a:t>,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(height*2),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(width*2</a:t>
            </a:r>
            <a:r>
              <a:rPr lang="en-US" altLang="ko-KR" sz="1100" dirty="0" smtClean="0"/>
              <a:t>)))</a:t>
            </a:r>
            <a:endParaRPr lang="en-US" altLang="ko-KR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3624908" y="3933180"/>
            <a:ext cx="5051548" cy="2610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</a:rPr>
              <a:t>결과 출력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cv2.imshow("resize_img1", resize_img1)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cv2.imshow("resize_img2", resize_img2)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cv2.imshow("dst1", dst1)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cv2.imshow("dst2", dst2)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#cv2.imshow("big", dst2)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#cv2.imshow("small INTER_AREA", dst3)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#cv2.imshow("big INTER_CUBIC", dst4)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cv2.destroyAllWindows()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39993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12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(Resize)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D.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5" y="1196752"/>
            <a:ext cx="7344815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cv2.</a:t>
            </a:r>
            <a:r>
              <a:rPr lang="en-US" altLang="ko-KR" sz="1200" dirty="0" smtClean="0">
                <a:solidFill>
                  <a:srgbClr val="0070C0"/>
                </a:solidFill>
              </a:rPr>
              <a:t>Reisze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fx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fy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00B050"/>
                </a:solidFill>
              </a:rPr>
              <a:t>Parameters: 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src</a:t>
            </a:r>
            <a:r>
              <a:rPr lang="en-US" altLang="ko-KR" sz="1200" dirty="0"/>
              <a:t>: input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: </a:t>
            </a:r>
            <a:r>
              <a:rPr lang="en-US" altLang="ko-KR" sz="1200" dirty="0"/>
              <a:t>desired size for the output </a:t>
            </a:r>
            <a:r>
              <a:rPr lang="en-US" altLang="ko-KR" sz="1200" dirty="0" smtClean="0"/>
              <a:t>image  &lt;--- </a:t>
            </a:r>
            <a:r>
              <a:rPr lang="ko-KR" altLang="en-US" sz="1200" dirty="0" smtClean="0"/>
              <a:t>절</a:t>
            </a:r>
            <a:r>
              <a:rPr lang="ko-KR" altLang="en-US" sz="1200" dirty="0"/>
              <a:t>대</a:t>
            </a:r>
            <a:r>
              <a:rPr lang="ko-KR" altLang="en-US" sz="1200" dirty="0" smtClean="0"/>
              <a:t>크기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err="1" smtClean="0"/>
              <a:t>fx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fy</a:t>
            </a:r>
            <a:r>
              <a:rPr lang="en-US" altLang="ko-KR" sz="1200" dirty="0" smtClean="0"/>
              <a:t> : scale factor along the horizontal axis and vertical axis &lt;--- </a:t>
            </a:r>
            <a:r>
              <a:rPr lang="ko-KR" altLang="en-US" sz="1200" dirty="0" smtClean="0"/>
              <a:t>상대크기 </a:t>
            </a:r>
            <a:r>
              <a:rPr lang="en-US" altLang="ko-KR" sz="1200" dirty="0" smtClean="0"/>
              <a:t>(if. </a:t>
            </a:r>
            <a:r>
              <a:rPr lang="en-US" altLang="ko-KR" sz="1200" dirty="0" err="1" smtClean="0"/>
              <a:t>dsize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= (0,0))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cv2.</a:t>
            </a:r>
            <a:r>
              <a:rPr lang="en-US" altLang="ko-KR" sz="1200" dirty="0">
                <a:solidFill>
                  <a:srgbClr val="0070C0"/>
                </a:solidFill>
              </a:rPr>
              <a:t>warpAffine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, M, </a:t>
            </a:r>
            <a:r>
              <a:rPr lang="en-US" altLang="ko-KR" sz="1200" dirty="0" err="1" smtClean="0"/>
              <a:t>dSize</a:t>
            </a:r>
            <a:r>
              <a:rPr lang="en-US" altLang="ko-KR" sz="12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00B050"/>
                </a:solidFill>
              </a:rPr>
              <a:t>Parameters: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src</a:t>
            </a:r>
            <a:r>
              <a:rPr lang="en-US" altLang="ko-KR" sz="1200" dirty="0"/>
              <a:t>: input image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M: Transformation matrix</a:t>
            </a:r>
          </a:p>
          <a:p>
            <a:pPr>
              <a:lnSpc>
                <a:spcPct val="150000"/>
              </a:lnSpc>
            </a:pPr>
            <a:r>
              <a:rPr lang="en-US" altLang="ko-KR" sz="1200" dirty="0" err="1"/>
              <a:t>dSize</a:t>
            </a:r>
            <a:r>
              <a:rPr lang="en-US" altLang="ko-KR" sz="1200" dirty="0"/>
              <a:t>: size of the </a:t>
            </a:r>
            <a:r>
              <a:rPr lang="en-US" altLang="ko-KR" sz="1200" dirty="0" err="1"/>
              <a:t>ouput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image</a:t>
            </a:r>
            <a:br>
              <a:rPr lang="en-US" altLang="ko-KR" sz="1200" dirty="0" smtClean="0"/>
            </a:br>
            <a:r>
              <a:rPr lang="en-US" altLang="ko-KR" sz="1200" dirty="0" smtClean="0"/>
              <a:t>Return: Rotation image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9150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225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3. </a:t>
            </a:r>
            <a:r>
              <a:rPr lang="ko-KR" altLang="en-US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영상의 크기 변환 </a:t>
            </a:r>
            <a:r>
              <a:rPr lang="en-US" altLang="ko-KR" sz="2400" b="1" dirty="0">
                <a:latin typeface="돋움" panose="020B0600000101010101" pitchFamily="50" charset="-127"/>
                <a:ea typeface="돋움" panose="020B0600000101010101" pitchFamily="50" charset="-127"/>
              </a:rPr>
              <a:t>(Resize) 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E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문제점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60" y="1124744"/>
            <a:ext cx="849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1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 smtClean="0">
                <a:latin typeface="+mn-ea"/>
              </a:rPr>
              <a:t>영상 확대 시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발생하는 빈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픽셀에 대해서 </a:t>
            </a:r>
            <a:r>
              <a:rPr lang="ko-KR" altLang="en-US" sz="1200" dirty="0">
                <a:latin typeface="+mn-ea"/>
              </a:rPr>
              <a:t>주변의 데이터 값을 이용하여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채우는 별도의 작업이 필요하다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 </a:t>
            </a:r>
            <a:endParaRPr lang="ko-KR" altLang="en-US" sz="1200" dirty="0">
              <a:latin typeface="+mn-ea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084316"/>
              </p:ext>
            </p:extLst>
          </p:nvPr>
        </p:nvGraphicFramePr>
        <p:xfrm>
          <a:off x="2694341" y="1986836"/>
          <a:ext cx="2057430" cy="194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10"/>
                <a:gridCol w="685810"/>
                <a:gridCol w="685810"/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(0,2)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(1,2)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(2,0)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(2,1)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(2,2)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750082" y="421908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+mn-ea"/>
              </a:rPr>
              <a:t>원영상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34282" y="423212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확대영상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1400010" y="3551228"/>
            <a:ext cx="3056708" cy="583474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583474">
                <a:moveTo>
                  <a:pt x="0" y="0"/>
                </a:moveTo>
                <a:lnTo>
                  <a:pt x="0" y="583474"/>
                </a:lnTo>
                <a:lnTo>
                  <a:pt x="3056708" y="583474"/>
                </a:lnTo>
                <a:lnTo>
                  <a:pt x="3056708" y="357051"/>
                </a:lnTo>
                <a:lnTo>
                  <a:pt x="3056708" y="357051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750082" y="3557920"/>
            <a:ext cx="2269208" cy="517147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  <a:gd name="connsiteX0" fmla="*/ 0 w 3056708"/>
              <a:gd name="connsiteY0" fmla="*/ 0 h 637118"/>
              <a:gd name="connsiteX1" fmla="*/ 0 w 3056708"/>
              <a:gd name="connsiteY1" fmla="*/ 637118 h 637118"/>
              <a:gd name="connsiteX2" fmla="*/ 3056708 w 3056708"/>
              <a:gd name="connsiteY2" fmla="*/ 637118 h 637118"/>
              <a:gd name="connsiteX3" fmla="*/ 3056708 w 3056708"/>
              <a:gd name="connsiteY3" fmla="*/ 410695 h 637118"/>
              <a:gd name="connsiteX4" fmla="*/ 3056708 w 3056708"/>
              <a:gd name="connsiteY4" fmla="*/ 410695 h 6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637118">
                <a:moveTo>
                  <a:pt x="0" y="0"/>
                </a:moveTo>
                <a:lnTo>
                  <a:pt x="0" y="637118"/>
                </a:lnTo>
                <a:lnTo>
                  <a:pt x="3056708" y="637118"/>
                </a:lnTo>
                <a:lnTo>
                  <a:pt x="3056708" y="410695"/>
                </a:lnTo>
                <a:lnTo>
                  <a:pt x="3056708" y="410695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자유형 42"/>
          <p:cNvSpPr/>
          <p:nvPr/>
        </p:nvSpPr>
        <p:spPr>
          <a:xfrm flipV="1">
            <a:off x="1411060" y="1770812"/>
            <a:ext cx="3056708" cy="678724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  <a:gd name="connsiteX0" fmla="*/ 0 w 3056708"/>
              <a:gd name="connsiteY0" fmla="*/ 0 h 678724"/>
              <a:gd name="connsiteX1" fmla="*/ 0 w 3056708"/>
              <a:gd name="connsiteY1" fmla="*/ 678724 h 678724"/>
              <a:gd name="connsiteX2" fmla="*/ 3056708 w 3056708"/>
              <a:gd name="connsiteY2" fmla="*/ 678724 h 678724"/>
              <a:gd name="connsiteX3" fmla="*/ 3056708 w 3056708"/>
              <a:gd name="connsiteY3" fmla="*/ 452301 h 678724"/>
              <a:gd name="connsiteX4" fmla="*/ 3056708 w 3056708"/>
              <a:gd name="connsiteY4" fmla="*/ 452301 h 678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678724">
                <a:moveTo>
                  <a:pt x="0" y="0"/>
                </a:moveTo>
                <a:lnTo>
                  <a:pt x="0" y="678724"/>
                </a:lnTo>
                <a:lnTo>
                  <a:pt x="3056708" y="678724"/>
                </a:lnTo>
                <a:lnTo>
                  <a:pt x="3056708" y="452301"/>
                </a:lnTo>
                <a:lnTo>
                  <a:pt x="3056708" y="452301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자유형 43"/>
          <p:cNvSpPr/>
          <p:nvPr/>
        </p:nvSpPr>
        <p:spPr>
          <a:xfrm flipV="1">
            <a:off x="761132" y="1712646"/>
            <a:ext cx="2269208" cy="636234"/>
          </a:xfrm>
          <a:custGeom>
            <a:avLst/>
            <a:gdLst>
              <a:gd name="connsiteX0" fmla="*/ 0 w 3056708"/>
              <a:gd name="connsiteY0" fmla="*/ 0 h 583474"/>
              <a:gd name="connsiteX1" fmla="*/ 0 w 3056708"/>
              <a:gd name="connsiteY1" fmla="*/ 583474 h 583474"/>
              <a:gd name="connsiteX2" fmla="*/ 3056708 w 3056708"/>
              <a:gd name="connsiteY2" fmla="*/ 583474 h 583474"/>
              <a:gd name="connsiteX3" fmla="*/ 3056708 w 3056708"/>
              <a:gd name="connsiteY3" fmla="*/ 357051 h 583474"/>
              <a:gd name="connsiteX4" fmla="*/ 3056708 w 3056708"/>
              <a:gd name="connsiteY4" fmla="*/ 357051 h 583474"/>
              <a:gd name="connsiteX0" fmla="*/ 0 w 3056708"/>
              <a:gd name="connsiteY0" fmla="*/ 0 h 637118"/>
              <a:gd name="connsiteX1" fmla="*/ 0 w 3056708"/>
              <a:gd name="connsiteY1" fmla="*/ 637118 h 637118"/>
              <a:gd name="connsiteX2" fmla="*/ 3056708 w 3056708"/>
              <a:gd name="connsiteY2" fmla="*/ 637118 h 637118"/>
              <a:gd name="connsiteX3" fmla="*/ 3056708 w 3056708"/>
              <a:gd name="connsiteY3" fmla="*/ 410695 h 637118"/>
              <a:gd name="connsiteX4" fmla="*/ 3056708 w 3056708"/>
              <a:gd name="connsiteY4" fmla="*/ 410695 h 637118"/>
              <a:gd name="connsiteX0" fmla="*/ 0 w 3056708"/>
              <a:gd name="connsiteY0" fmla="*/ 0 h 637118"/>
              <a:gd name="connsiteX1" fmla="*/ 0 w 3056708"/>
              <a:gd name="connsiteY1" fmla="*/ 637118 h 637118"/>
              <a:gd name="connsiteX2" fmla="*/ 3056708 w 3056708"/>
              <a:gd name="connsiteY2" fmla="*/ 637118 h 637118"/>
              <a:gd name="connsiteX3" fmla="*/ 3056708 w 3056708"/>
              <a:gd name="connsiteY3" fmla="*/ 410695 h 637118"/>
              <a:gd name="connsiteX4" fmla="*/ 3056708 w 3056708"/>
              <a:gd name="connsiteY4" fmla="*/ 343927 h 63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6708" h="637118">
                <a:moveTo>
                  <a:pt x="0" y="0"/>
                </a:moveTo>
                <a:lnTo>
                  <a:pt x="0" y="637118"/>
                </a:lnTo>
                <a:lnTo>
                  <a:pt x="3056708" y="637118"/>
                </a:lnTo>
                <a:lnTo>
                  <a:pt x="3056708" y="410695"/>
                </a:lnTo>
                <a:lnTo>
                  <a:pt x="3056708" y="343927"/>
                </a:ln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048636"/>
              </p:ext>
            </p:extLst>
          </p:nvPr>
        </p:nvGraphicFramePr>
        <p:xfrm>
          <a:off x="407434" y="2274868"/>
          <a:ext cx="1331628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814"/>
                <a:gridCol w="665814"/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(0,1)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(1,0)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solidFill>
                            <a:schemeClr val="tx1"/>
                          </a:solidFill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(1,1)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221942" marR="221942" marT="110971" marB="110971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5159962" y="2003356"/>
            <a:ext cx="3833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영상을 확대 하는 경우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그림과 같이 값을 할당 받지 못한 픽셀들이 존재한다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>(0,1) (1,0) (1,1) (1,2) (2,1) </a:t>
            </a:r>
            <a:r>
              <a:rPr lang="ko-KR" altLang="en-US" sz="1200" dirty="0" smtClean="0">
                <a:latin typeface="+mn-ea"/>
              </a:rPr>
              <a:t>이 이에 해당되며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이를 채우지 않을 시 홀이 생기고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영상의 품질이 나빠지게 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따라서 빈 픽셀에 적당한 데이터 값을 할당하는 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작업이 필요하다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683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대칭 이동의 원리</a:t>
            </a:r>
            <a:endParaRPr lang="en-US" altLang="ko-KR" sz="12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영상을 가로축이나 세로축으로 단순히 뒤집는 것이다</a:t>
            </a:r>
            <a:endParaRPr lang="en-US" altLang="ko-KR" sz="12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/>
              <a:t> </a:t>
            </a:r>
            <a:r>
              <a:rPr lang="ko-KR" altLang="en-US" sz="1200" b="1" dirty="0" smtClean="0"/>
              <a:t>세로축을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좌우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가로축을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상하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1)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좌우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영상을 세로축을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영상내의 한 수직선을 중심으로 왼쪽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화소와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오른쪽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화소를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서로 교환하는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4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15" y="3212976"/>
            <a:ext cx="3698181" cy="2571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02" y="3414191"/>
            <a:ext cx="4391614" cy="237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03848" y="6525344"/>
            <a:ext cx="53206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[9]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4"/>
              </a:rPr>
              <a:t>https://dongseo.ac.kr/~dkkang/imageProcessing2011Spring/ch09.pdf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대칭 이동의 원리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 2)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상하 대칭</a:t>
            </a:r>
            <a:endParaRPr lang="en-US" altLang="ko-KR" sz="1200" b="1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sz="1200" b="1" dirty="0"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영상을 가로축을 중심으로 뒤집는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1200" b="1" dirty="0" smtClean="0">
                <a:sym typeface="Wingdings" panose="05000000000000000000" pitchFamily="2" charset="2"/>
              </a:rPr>
              <a:t>     - 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영상내의 한 수평선을 중심으로 위쪽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화소와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아래쪽 </a:t>
            </a:r>
            <a:r>
              <a:rPr lang="ko-KR" altLang="en-US" sz="1200" b="1" dirty="0" err="1" smtClean="0">
                <a:sym typeface="Wingdings" panose="05000000000000000000" pitchFamily="2" charset="2"/>
              </a:rPr>
              <a:t>화소를</a:t>
            </a:r>
            <a:r>
              <a:rPr lang="ko-KR" altLang="en-US" sz="1200" b="1" dirty="0" smtClean="0">
                <a:sym typeface="Wingdings" panose="05000000000000000000" pitchFamily="2" charset="2"/>
              </a:rPr>
              <a:t> 서로 교환하는 것</a:t>
            </a:r>
            <a:r>
              <a:rPr lang="en-US" altLang="ko-KR" sz="1200" b="1" dirty="0" smtClean="0">
                <a:sym typeface="Wingdings" panose="05000000000000000000" pitchFamily="2" charset="2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14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4" y="2780928"/>
            <a:ext cx="3778059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848" y="2996952"/>
            <a:ext cx="4656285" cy="255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03848" y="6525344"/>
            <a:ext cx="53206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[10]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4"/>
              </a:rPr>
              <a:t>https://dongseo.ac.kr/~dkkang/imageProcessing2011Spring/ch09.pdf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6336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목차</a:t>
            </a:r>
            <a:endParaRPr lang="ko-KR" alt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7621" y="981883"/>
            <a:ext cx="546816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개요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이효중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디지털 영상이란</a:t>
            </a:r>
            <a:endParaRPr lang="en-US" altLang="ko-KR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증강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smtClean="0"/>
              <a:t>영상의 기하학적 변환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 회전 변환 </a:t>
            </a:r>
            <a:r>
              <a:rPr lang="en-US" altLang="ko-KR" dirty="0" smtClean="0"/>
              <a:t>(Rotation) : </a:t>
            </a:r>
            <a:r>
              <a:rPr lang="ko-KR" altLang="en-US" dirty="0" smtClean="0"/>
              <a:t>박성범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 변환 </a:t>
            </a:r>
            <a:r>
              <a:rPr lang="en-US" altLang="ko-KR" dirty="0" smtClean="0"/>
              <a:t>(Resize) : </a:t>
            </a:r>
            <a:r>
              <a:rPr lang="ko-KR" altLang="en-US" dirty="0" smtClean="0"/>
              <a:t>박성범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대칭 이동 </a:t>
            </a:r>
            <a:r>
              <a:rPr lang="en-US" altLang="ko-KR" dirty="0" smtClean="0"/>
              <a:t>(Flip or Mirroring) : </a:t>
            </a:r>
            <a:r>
              <a:rPr lang="ko-KR" altLang="en-US" dirty="0" smtClean="0"/>
              <a:t>전일우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 이동 </a:t>
            </a:r>
            <a:r>
              <a:rPr lang="en-US" altLang="ko-KR" dirty="0" smtClean="0"/>
              <a:t>(Shift or Move) : </a:t>
            </a:r>
            <a:r>
              <a:rPr lang="ko-KR" altLang="en-US" dirty="0" smtClean="0"/>
              <a:t>전일우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영상의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잘라내기 </a:t>
            </a:r>
            <a:r>
              <a:rPr lang="en-US" altLang="ko-KR" dirty="0" smtClean="0"/>
              <a:t>(Crop) : </a:t>
            </a:r>
            <a:r>
              <a:rPr lang="ko-KR" altLang="en-US" dirty="0" smtClean="0"/>
              <a:t>전일우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 smtClean="0"/>
              <a:t>양선형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보간</a:t>
            </a:r>
            <a:r>
              <a:rPr lang="ko-KR" altLang="en-US" dirty="0" err="1"/>
              <a:t>법</a:t>
            </a:r>
            <a:r>
              <a:rPr lang="ko-KR" altLang="en-US" dirty="0" smtClean="0"/>
              <a:t> </a:t>
            </a:r>
            <a:r>
              <a:rPr lang="en-US" altLang="ko-KR" dirty="0" smtClean="0"/>
              <a:t>(Bilinear Interpolation) : </a:t>
            </a:r>
            <a:r>
              <a:rPr lang="ko-KR" altLang="en-US" dirty="0" smtClean="0"/>
              <a:t>이효중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858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182513"/>
            <a:ext cx="302198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상하 대칭 이동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[255-nY][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6056" y="1183392"/>
            <a:ext cx="302198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좌우 대칭 이동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][255-nX]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310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4072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4.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대칭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(Flip or Mirroring)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 및 결과 영상 </a:t>
            </a:r>
            <a:endParaRPr lang="ko-KR" altLang="en-US" sz="24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대칭 이동 </a:t>
            </a:r>
            <a:r>
              <a:rPr lang="en-US" altLang="ko-KR" sz="1400" b="1" dirty="0" err="1" smtClean="0"/>
              <a:t>OpenCV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함수</a:t>
            </a:r>
            <a:r>
              <a:rPr lang="en-US" altLang="ko-KR" sz="1400" b="1" dirty="0" smtClean="0"/>
              <a:t>(</a:t>
            </a:r>
            <a:r>
              <a:rPr lang="ko-KR" altLang="en-US" sz="1400" b="1" dirty="0" smtClean="0"/>
              <a:t>상하 대칭이동</a:t>
            </a:r>
            <a:r>
              <a:rPr lang="en-US" altLang="ko-KR" sz="1400" b="1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cv2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</a:t>
            </a:r>
            <a:r>
              <a:rPr lang="en-US" altLang="ko-KR" sz="1100" dirty="0" err="1"/>
              <a:t>numpy</a:t>
            </a:r>
            <a:r>
              <a:rPr lang="en-US" altLang="ko-KR" sz="1100" dirty="0"/>
              <a:t> as </a:t>
            </a:r>
            <a:r>
              <a:rPr lang="en-US" altLang="ko-KR" sz="1100" dirty="0" smtClean="0"/>
              <a:t>np            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img</a:t>
            </a:r>
            <a:r>
              <a:rPr lang="en-US" altLang="ko-KR" sz="1100" dirty="0"/>
              <a:t>=cv2.imread('lena.bmp</a:t>
            </a:r>
            <a:r>
              <a:rPr lang="en-US" altLang="ko-KR" sz="1100" dirty="0" smtClean="0"/>
              <a:t>')         # ’</a:t>
            </a:r>
            <a:r>
              <a:rPr lang="ko-KR" altLang="en-US" sz="1100" dirty="0" smtClean="0"/>
              <a:t>원본 이미지</a:t>
            </a:r>
            <a:r>
              <a:rPr lang="en-US" altLang="ko-KR" sz="1100" dirty="0" smtClean="0"/>
              <a:t>’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img1=cv2.flip(img,0</a:t>
            </a:r>
            <a:r>
              <a:rPr lang="en-US" altLang="ko-KR" sz="1100" dirty="0" smtClean="0"/>
              <a:t>)                   # ‘</a:t>
            </a:r>
            <a:r>
              <a:rPr lang="ko-KR" altLang="en-US" sz="1100" dirty="0" smtClean="0"/>
              <a:t>상하 대칭</a:t>
            </a:r>
            <a:r>
              <a:rPr lang="en-US" altLang="ko-KR" sz="1100" dirty="0" smtClean="0"/>
              <a:t>”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img2=cv2.flip(img,1</a:t>
            </a:r>
            <a:r>
              <a:rPr lang="en-US" altLang="ko-KR" sz="1100" dirty="0" smtClean="0"/>
              <a:t>)                   # ‘</a:t>
            </a:r>
            <a:r>
              <a:rPr lang="ko-KR" altLang="en-US" sz="1100" dirty="0" smtClean="0"/>
              <a:t>좌우 대칭</a:t>
            </a:r>
            <a:r>
              <a:rPr lang="en-US" altLang="ko-KR" sz="1100" dirty="0" smtClean="0"/>
              <a:t>’</a:t>
            </a:r>
            <a:endParaRPr lang="en-US" altLang="ko-KR" sz="1100" dirty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img3=cv2.flip(img,-1</a:t>
            </a:r>
            <a:r>
              <a:rPr lang="en-US" altLang="ko-KR" sz="1100" dirty="0" smtClean="0"/>
              <a:t>)                 # ‘</a:t>
            </a:r>
            <a:r>
              <a:rPr lang="ko-KR" altLang="en-US" sz="1100" dirty="0" smtClean="0"/>
              <a:t>상하좌우 대칭</a:t>
            </a:r>
            <a:r>
              <a:rPr lang="en-US" altLang="ko-KR" sz="1100" dirty="0" smtClean="0"/>
              <a:t>’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결과 영상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',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cv2.imshow('img1',img1)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cv2.imshow('img2',img2)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cv2.imshow('img3',img3)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cv2.destroyAllWindows()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69829"/>
            <a:ext cx="5687104" cy="1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5949280"/>
            <a:ext cx="5616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       &lt;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&gt;               &lt;</a:t>
            </a:r>
            <a:r>
              <a:rPr lang="ko-KR" altLang="en-US" sz="1200" dirty="0" smtClean="0"/>
              <a:t>상하 대칭</a:t>
            </a:r>
            <a:r>
              <a:rPr lang="en-US" altLang="ko-KR" sz="1200" dirty="0" smtClean="0"/>
              <a:t>&gt;         &lt;</a:t>
            </a:r>
            <a:r>
              <a:rPr lang="ko-KR" altLang="en-US" sz="1200" dirty="0" smtClean="0"/>
              <a:t>좌우 대칭</a:t>
            </a:r>
            <a:r>
              <a:rPr lang="en-US" altLang="ko-KR" sz="1200" dirty="0" smtClean="0"/>
              <a:t>&gt;       &lt;</a:t>
            </a:r>
            <a:r>
              <a:rPr lang="ko-KR" altLang="en-US" sz="1200" dirty="0" smtClean="0"/>
              <a:t>상하좌우대칭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4310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064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5.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위치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(Shift or Move)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위치 이동의 원리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영상을 평면의 한 위치에서 원하는 다른 위치로 </a:t>
            </a:r>
            <a:r>
              <a:rPr lang="ko-KR" altLang="en-US" sz="1200" dirty="0"/>
              <a:t>옮</a:t>
            </a:r>
            <a:r>
              <a:rPr lang="ko-KR" altLang="en-US" sz="1200" dirty="0" smtClean="0"/>
              <a:t>기는 연산이다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영상의 크기나 형태 등이 바뀌지 않아 원본 영상과 결과 같다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14" y="2276872"/>
            <a:ext cx="2815977" cy="221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76" y="1991042"/>
            <a:ext cx="2455625" cy="243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45" y="2276872"/>
            <a:ext cx="2970586" cy="211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3848" y="6525344"/>
            <a:ext cx="347723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[11]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>
                <a:hlinkClick r:id="rId5"/>
              </a:rPr>
              <a:t>https://</a:t>
            </a:r>
            <a:r>
              <a:rPr lang="en-US" altLang="ko-KR" sz="1000" dirty="0" smtClean="0">
                <a:hlinkClick r:id="rId5"/>
              </a:rPr>
              <a:t>thebook.io/006796/ch09/01/01/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064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5.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위치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(Shift or Move)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052736"/>
            <a:ext cx="7487947" cy="498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영상을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우측으로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하단으로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 이동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10;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15;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0)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음수이면 언젠가는 양수로 변환 되므로 아래의 작업만 건너뛰고 다시 처음으로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continue;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&gt;= 256)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영상의 세로 크기보다 크면 연산 중단 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break;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0)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음수이면 언젠가는 양수로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continue;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if 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&gt;= 256)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계산된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축 좌표 값이 영상의 </a:t>
            </a:r>
            <a:r>
              <a:rPr lang="ko-KR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가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로 크기보다 크면 연산 중단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break;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nY+nMoveY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nX+nMoveX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13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243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5.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위치 이동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(Shift or Move)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 및 결과 영상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468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위치 이동 </a:t>
            </a:r>
            <a:r>
              <a:rPr lang="en-US" altLang="ko-KR" sz="1400" b="1" dirty="0" err="1" smtClean="0"/>
              <a:t>OpenCV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함수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cv2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import </a:t>
            </a:r>
            <a:r>
              <a:rPr lang="en-US" altLang="ko-KR" sz="1100" dirty="0" err="1"/>
              <a:t>numpy</a:t>
            </a:r>
            <a:r>
              <a:rPr lang="en-US" altLang="ko-KR" sz="1100" dirty="0"/>
              <a:t> as np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img</a:t>
            </a:r>
            <a:r>
              <a:rPr lang="en-US" altLang="ko-KR" sz="1100" dirty="0"/>
              <a:t>=cv2.imread('lena.bmp')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 err="1"/>
              <a:t>height,width</a:t>
            </a:r>
            <a:r>
              <a:rPr lang="en-US" altLang="ko-KR" sz="1100" dirty="0"/>
              <a:t>=</a:t>
            </a:r>
            <a:r>
              <a:rPr lang="en-US" altLang="ko-KR" sz="1100" dirty="0" err="1"/>
              <a:t>img.shape</a:t>
            </a:r>
            <a:r>
              <a:rPr lang="en-US" altLang="ko-KR" sz="1100" dirty="0"/>
              <a:t>[:2]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M=np.float32([[1,0,50],[0,1,100]])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img2=cv2.warpAffine(</a:t>
            </a:r>
            <a:r>
              <a:rPr lang="en-US" altLang="ko-KR" sz="1100" dirty="0" err="1"/>
              <a:t>img,M</a:t>
            </a:r>
            <a:r>
              <a:rPr lang="en-US" altLang="ko-KR" sz="1100" dirty="0"/>
              <a:t>,(</a:t>
            </a:r>
            <a:r>
              <a:rPr lang="en-US" altLang="ko-KR" sz="1100" dirty="0" err="1"/>
              <a:t>width,height</a:t>
            </a:r>
            <a:r>
              <a:rPr lang="en-US" altLang="ko-KR" sz="1100" dirty="0"/>
              <a:t>))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cv2.imshow('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',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cv2.imshow('img2',img2)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cv2.destroyAllWindows()</a:t>
            </a:r>
            <a:endParaRPr lang="en-US" altLang="ko-KR" sz="11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결과 영상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100" dirty="0" smtClean="0"/>
              <a:t>cv2.imshow</a:t>
            </a:r>
            <a:r>
              <a:rPr lang="en-US" altLang="ko-KR" sz="1100" dirty="0"/>
              <a:t>('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',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cv2.imshow('img2',img2)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cv2.waitKey(0)</a:t>
            </a:r>
          </a:p>
          <a:p>
            <a:pPr lvl="1">
              <a:lnSpc>
                <a:spcPct val="150000"/>
              </a:lnSpc>
            </a:pPr>
            <a:r>
              <a:rPr lang="en-US" altLang="ko-KR" sz="1100" dirty="0"/>
              <a:t>cv2.destroyAllWindows()</a:t>
            </a:r>
          </a:p>
          <a:p>
            <a:pPr>
              <a:lnSpc>
                <a:spcPct val="150000"/>
              </a:lnSpc>
            </a:pPr>
            <a:endParaRPr lang="ko-KR" altLang="en-US" sz="1400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61048"/>
            <a:ext cx="3456384" cy="196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16016" y="594928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&lt;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&gt;                        &lt;</a:t>
            </a:r>
            <a:r>
              <a:rPr lang="ko-KR" altLang="en-US" sz="1200" dirty="0" smtClean="0"/>
              <a:t>이동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22713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37930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잘라내기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(Crop)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잘라내기의 원리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/>
              <a:t>사진을 편집할 때 원하는 크기에 맞도록 그 사이즈를 </a:t>
            </a:r>
            <a:r>
              <a:rPr lang="ko-KR" altLang="en-US" sz="1200" dirty="0" err="1"/>
              <a:t>트리밍</a:t>
            </a:r>
            <a:r>
              <a:rPr lang="en-US" altLang="ko-KR" sz="1200" dirty="0"/>
              <a:t>(trimming)</a:t>
            </a:r>
            <a:r>
              <a:rPr lang="ko-KR" altLang="en-US" sz="1200" dirty="0"/>
              <a:t>하는 것</a:t>
            </a:r>
            <a:r>
              <a:rPr lang="en-US" altLang="ko-KR" sz="1200" dirty="0"/>
              <a:t>. </a:t>
            </a:r>
            <a:r>
              <a:rPr lang="ko-KR" altLang="en-US" sz="1200" dirty="0"/>
              <a:t>흔히 </a:t>
            </a:r>
            <a:r>
              <a:rPr lang="ko-KR" altLang="en-US" sz="1200" dirty="0" err="1"/>
              <a:t>크로핑</a:t>
            </a:r>
            <a:r>
              <a:rPr lang="en-US" altLang="ko-KR" sz="1200" dirty="0"/>
              <a:t>(cropping)</a:t>
            </a:r>
            <a:r>
              <a:rPr lang="ko-KR" altLang="en-US" sz="1200" dirty="0"/>
              <a:t>한다고 말한다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</a:t>
            </a:r>
            <a:r>
              <a:rPr lang="ko-KR" altLang="en-US" sz="1200" dirty="0" err="1"/>
              <a:t>크롭을</a:t>
            </a:r>
            <a:r>
              <a:rPr lang="ko-KR" altLang="en-US" sz="1200" dirty="0"/>
              <a:t> 할 때 자른 부분에 금</a:t>
            </a:r>
            <a:r>
              <a:rPr lang="en-US" altLang="ko-KR" sz="1200" dirty="0"/>
              <a:t>(</a:t>
            </a:r>
            <a:r>
              <a:rPr lang="ko-KR" altLang="en-US" sz="1200" dirty="0"/>
              <a:t>線</a:t>
            </a:r>
            <a:r>
              <a:rPr lang="en-US" altLang="ko-KR" sz="1200" dirty="0"/>
              <a:t>)</a:t>
            </a:r>
            <a:r>
              <a:rPr lang="ko-KR" altLang="en-US" sz="1200" dirty="0"/>
              <a:t>을 긋거나 표시를 한 것을 </a:t>
            </a:r>
            <a:r>
              <a:rPr lang="ko-KR" altLang="en-US" sz="1200" dirty="0" err="1"/>
              <a:t>크롭</a:t>
            </a:r>
            <a:r>
              <a:rPr lang="ko-KR" altLang="en-US" sz="1200" dirty="0"/>
              <a:t> 마크</a:t>
            </a:r>
            <a:r>
              <a:rPr lang="en-US" altLang="ko-KR" sz="1200" dirty="0"/>
              <a:t>(crop mark)</a:t>
            </a:r>
            <a:r>
              <a:rPr lang="ko-KR" altLang="en-US" sz="1200" dirty="0"/>
              <a:t>라고 한다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잘려나가는 부분은 </a:t>
            </a:r>
            <a:r>
              <a:rPr lang="ko-KR" altLang="en-US" sz="1200" dirty="0" err="1"/>
              <a:t>크롭트</a:t>
            </a:r>
            <a:r>
              <a:rPr lang="en-US" altLang="ko-KR" sz="1200" dirty="0"/>
              <a:t>(cropped)</a:t>
            </a:r>
            <a:r>
              <a:rPr lang="ko-KR" altLang="en-US" sz="1200" dirty="0"/>
              <a:t>라고 한다</a:t>
            </a:r>
            <a:r>
              <a:rPr lang="en-US" altLang="ko-KR" sz="1200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200" dirty="0" smtClean="0"/>
              <a:t>인물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사진에서 얼굴부분만 따로 뜯어낸다거나 하는 처리 </a:t>
            </a:r>
            <a:r>
              <a:rPr lang="ko-KR" altLang="en-US" sz="1200" dirty="0" err="1" smtClean="0"/>
              <a:t>크롭</a:t>
            </a:r>
            <a:r>
              <a:rPr lang="ko-KR" altLang="en-US" sz="1200" dirty="0" smtClean="0"/>
              <a:t> 하기 전 먼저 </a:t>
            </a:r>
            <a:r>
              <a:rPr lang="en-US" altLang="ko-KR" sz="1200" dirty="0" smtClean="0"/>
              <a:t>1:1 </a:t>
            </a:r>
            <a:r>
              <a:rPr lang="ko-KR" altLang="en-US" sz="1200" dirty="0" smtClean="0"/>
              <a:t>복사</a:t>
            </a:r>
            <a:r>
              <a:rPr lang="en-US" altLang="ko-KR" sz="1200" dirty="0" smtClean="0"/>
              <a:t>(Copy)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endParaRPr lang="en-US" altLang="ko-KR" sz="1200" dirty="0"/>
          </a:p>
          <a:p>
            <a:pPr lvl="1">
              <a:lnSpc>
                <a:spcPct val="150000"/>
              </a:lnSpc>
            </a:pP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r>
              <a:rPr lang="ko-KR" altLang="en-US" sz="1200" dirty="0" smtClean="0"/>
              <a:t>원본과 </a:t>
            </a:r>
            <a:r>
              <a:rPr lang="ko-KR" altLang="en-US" sz="1200" dirty="0" err="1" smtClean="0"/>
              <a:t>크롭</a:t>
            </a:r>
            <a:r>
              <a:rPr lang="ko-KR" altLang="en-US" sz="1200" dirty="0" smtClean="0"/>
              <a:t> 처리 후 생기는 사본의 크기가 다름으로 두 배열간의 인덱스 변수는 서로 다른 값을 갖기 때문에 따로 </a:t>
            </a: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r>
              <a:rPr lang="ko-KR" altLang="en-US" sz="1200" dirty="0" smtClean="0"/>
              <a:t>선언을 해주어야 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76513"/>
            <a:ext cx="3360977" cy="124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56" y="2576513"/>
            <a:ext cx="1848621" cy="124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29" y="4437112"/>
            <a:ext cx="3360977" cy="128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42" y="4293096"/>
            <a:ext cx="1748550" cy="238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46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잘라내기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(Crop)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7624" y="1052736"/>
            <a:ext cx="552907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(50,60)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좌표를 시작점으로 가로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세로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픽셀 크기로 잘라내기</a:t>
            </a:r>
            <a:endParaRPr lang="en-US" altLang="ko-K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[80][100];//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50;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60;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+ 80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+ 100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nStartX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예외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처리 생략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277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2437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6.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잘라내기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(Crop)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사용되는 </a:t>
            </a:r>
            <a:r>
              <a:rPr lang="en-US" altLang="ko-KR" sz="20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OpenCV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함수 및 결과 영상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잘라내기 </a:t>
            </a:r>
            <a:r>
              <a:rPr lang="en-US" altLang="ko-KR" sz="1400" b="1" dirty="0" err="1" smtClean="0"/>
              <a:t>OpenCV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함수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import cv2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numpy</a:t>
            </a:r>
            <a:r>
              <a:rPr lang="en-US" altLang="ko-KR" sz="1200" dirty="0" smtClean="0"/>
              <a:t> as np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=cv2.imread('lena.bmp')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img1=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[24:208,57:200]</a:t>
            </a:r>
          </a:p>
          <a:p>
            <a:pPr lvl="1">
              <a:lnSpc>
                <a:spcPct val="150000"/>
              </a:lnSpc>
            </a:pP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결과 영상</a:t>
            </a:r>
            <a:endParaRPr lang="en-US" altLang="ko-KR" sz="14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200" dirty="0" smtClean="0"/>
              <a:t>cv2.imshow</a:t>
            </a:r>
            <a:r>
              <a:rPr lang="en-US" altLang="ko-KR" sz="1200" dirty="0"/>
              <a:t>('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',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cv2.imshow('img1',img1)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cv2.waitKey(0)</a:t>
            </a:r>
          </a:p>
          <a:p>
            <a:pPr>
              <a:lnSpc>
                <a:spcPct val="150000"/>
              </a:lnSpc>
            </a:pPr>
            <a:endParaRPr lang="ko-KR" altLang="en-US" sz="14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40968"/>
            <a:ext cx="41624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781004" y="3664855"/>
            <a:ext cx="1584176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6016" y="5949280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       &lt;</a:t>
            </a:r>
            <a:r>
              <a:rPr lang="ko-KR" altLang="en-US" sz="1200" dirty="0" smtClean="0"/>
              <a:t>원본</a:t>
            </a:r>
            <a:r>
              <a:rPr lang="en-US" altLang="ko-KR" sz="1200" dirty="0" smtClean="0"/>
              <a:t>&gt;                                 &lt;</a:t>
            </a:r>
            <a:r>
              <a:rPr lang="ko-KR" altLang="en-US" sz="1200" dirty="0" smtClean="0"/>
              <a:t>잘라내기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03848" y="6525344"/>
            <a:ext cx="309411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[12]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>
                <a:hlinkClick r:id="rId3"/>
              </a:rPr>
              <a:t>https://</a:t>
            </a:r>
            <a:r>
              <a:rPr lang="en-US" altLang="ko-KR" sz="1000" dirty="0" smtClean="0">
                <a:hlinkClick r:id="rId3"/>
              </a:rPr>
              <a:t>oneday0012.tistory.com/17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572277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양선형 </a:t>
            </a:r>
            <a:r>
              <a:rPr lang="ko-KR" altLang="en-US" sz="24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보간법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(Bilinear Interpolation)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이론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및 수식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양선형 </a:t>
            </a:r>
            <a:r>
              <a:rPr lang="ko-KR" altLang="en-US" sz="1400" b="1" dirty="0" err="1" smtClean="0"/>
              <a:t>보간법</a:t>
            </a:r>
            <a:r>
              <a:rPr lang="en-US" altLang="ko-KR" sz="1400" b="1" dirty="0" smtClean="0"/>
              <a:t>(Bilinear Interpolation)</a:t>
            </a:r>
            <a:r>
              <a:rPr lang="ko-KR" altLang="en-US" sz="1400" b="1" dirty="0" smtClean="0"/>
              <a:t>이란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/>
              <a:t>원본 영상에서 인접한 네 개의 픽셀 값을 이용하여 실수 좌표 상의 픽셀 값을 계산하는 방법이다</a:t>
            </a:r>
            <a:r>
              <a:rPr lang="en-US" altLang="ko-KR" sz="1200" dirty="0"/>
              <a:t>. </a:t>
            </a:r>
            <a:r>
              <a:rPr lang="ko-KR" altLang="en-US" sz="1200" dirty="0"/>
              <a:t>양선형 </a:t>
            </a:r>
            <a:r>
              <a:rPr lang="ko-KR" altLang="en-US" sz="1200" dirty="0" err="1" smtClean="0"/>
              <a:t>보간법은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최근방</a:t>
            </a:r>
            <a:r>
              <a:rPr lang="ko-KR" altLang="en-US" sz="1200" dirty="0"/>
              <a:t> 이웃 </a:t>
            </a:r>
            <a:r>
              <a:rPr lang="ko-KR" altLang="en-US" sz="1200" dirty="0" err="1" smtClean="0"/>
              <a:t>보간법</a:t>
            </a:r>
            <a:r>
              <a:rPr lang="en-US" altLang="ko-KR" sz="1200" dirty="0" smtClean="0"/>
              <a:t>(Nearest Interpolation)</a:t>
            </a:r>
            <a:r>
              <a:rPr lang="ko-KR" altLang="en-US" sz="1200" dirty="0" smtClean="0"/>
              <a:t>에서 </a:t>
            </a:r>
            <a:r>
              <a:rPr lang="ko-KR" altLang="en-US" sz="1200" dirty="0"/>
              <a:t>나타나는 계단 현상이 많이 줄어들고</a:t>
            </a:r>
            <a:r>
              <a:rPr lang="en-US" altLang="ko-KR" sz="1200" dirty="0"/>
              <a:t>, </a:t>
            </a:r>
            <a:r>
              <a:rPr lang="ko-KR" altLang="en-US" sz="1200" dirty="0"/>
              <a:t>계산 방법도 간단한 편이기 때문에 널리 사용되고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양선형 </a:t>
            </a:r>
            <a:r>
              <a:rPr lang="ko-KR" altLang="en-US" sz="1200" dirty="0" err="1" smtClean="0"/>
              <a:t>보간법에서는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실수 좌표를 둘러싸고 있는 네 개의 픽셀 값에 가중치를 곱한 값들의 선형 합으로 결과 영상의 픽셀 값을 구하게 </a:t>
            </a:r>
            <a:r>
              <a:rPr lang="ko-KR" altLang="en-US" sz="1200" dirty="0" smtClean="0"/>
              <a:t>된다</a:t>
            </a:r>
            <a:r>
              <a:rPr lang="en-US" altLang="ko-KR" sz="1200" dirty="0" smtClean="0"/>
              <a:t>.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[13]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양선형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보간법의</a:t>
            </a:r>
            <a:r>
              <a:rPr lang="ko-KR" altLang="en-US" sz="1200" dirty="0" smtClean="0"/>
              <a:t> 계산은 아래의 </a:t>
            </a:r>
            <a:r>
              <a:rPr lang="en-US" altLang="ko-KR" sz="1200" dirty="0" smtClean="0"/>
              <a:t>&lt;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9.&gt;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[14]</a:t>
            </a:r>
            <a:r>
              <a:rPr lang="ko-KR" altLang="en-US" sz="1200" dirty="0" smtClean="0"/>
              <a:t>에서 처럼 정수가 아닌 소수점 이하 자리가 존재하는 실수 좌표의 밝기 값에 대해 인접한 상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좌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우의 </a:t>
            </a:r>
            <a:r>
              <a:rPr lang="en-US" altLang="ko-KR" sz="1200" dirty="0" smtClean="0"/>
              <a:t>4 </a:t>
            </a:r>
            <a:r>
              <a:rPr lang="ko-KR" altLang="en-US" sz="1200" dirty="0" smtClean="0"/>
              <a:t>픽셀에 대해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축과 </a:t>
            </a:r>
            <a:r>
              <a:rPr lang="en-US" altLang="ko-KR" sz="1200" dirty="0" smtClean="0"/>
              <a:t>Y</a:t>
            </a:r>
            <a:r>
              <a:rPr lang="ko-KR" altLang="en-US" sz="1200" dirty="0" smtClean="0"/>
              <a:t>축에 대해 단순 평균이 아닌 가중치 개념을 적용하여 해당 좌표의 밝기 값을 계산한다는 개념이다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양선형 보간을 적용하면 영상의 회전 시에 발생하는 </a:t>
            </a:r>
            <a:r>
              <a:rPr lang="en-US" altLang="ko-KR" sz="1200" dirty="0" smtClean="0"/>
              <a:t>Black Hole </a:t>
            </a:r>
            <a:r>
              <a:rPr lang="ko-KR" altLang="en-US" sz="1200" dirty="0" smtClean="0"/>
              <a:t>현상을 제거 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영상의 크기 변환 시 배율이 정수로 제한되지 않으며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영상의 이동 시 소수점 이하의 </a:t>
            </a:r>
            <a:r>
              <a:rPr lang="ko-KR" altLang="en-US" sz="1200" dirty="0" err="1" smtClean="0"/>
              <a:t>이동량의</a:t>
            </a:r>
            <a:r>
              <a:rPr lang="ko-KR" altLang="en-US" sz="1200" dirty="0" smtClean="0"/>
              <a:t> 적용이 가능해 진다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7664" y="6381328"/>
            <a:ext cx="409278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[13]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>
                <a:hlinkClick r:id="rId2"/>
              </a:rPr>
              <a:t>https://thebook.io/006796/ch09/02/03</a:t>
            </a:r>
            <a:r>
              <a:rPr lang="en-US" altLang="ko-KR" sz="1000" dirty="0" smtClean="0">
                <a:hlinkClick r:id="rId2"/>
              </a:rPr>
              <a:t>/</a:t>
            </a:r>
            <a:endParaRPr lang="en-US" altLang="ko-KR" sz="1000" dirty="0" smtClean="0"/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[14] </a:t>
            </a:r>
            <a:r>
              <a:rPr lang="ko-KR" altLang="en-US" sz="1000" dirty="0"/>
              <a:t>출처</a:t>
            </a:r>
            <a:r>
              <a:rPr lang="en-US" altLang="ko-KR" sz="1000" dirty="0"/>
              <a:t> : </a:t>
            </a:r>
            <a:r>
              <a:rPr lang="en-US" altLang="ko-KR" sz="1000" dirty="0">
                <a:hlinkClick r:id="rId3"/>
              </a:rPr>
              <a:t>https://m.blog.naver.com/dic1224/220841161411</a:t>
            </a:r>
            <a:endParaRPr lang="en-US" altLang="ko-KR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67" y="3914110"/>
            <a:ext cx="41624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17815" y="6047710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9. &gt;</a:t>
            </a:r>
            <a:r>
              <a:rPr lang="en-US" altLang="ko-KR" sz="1100" baseline="30000" dirty="0" smtClean="0">
                <a:solidFill>
                  <a:srgbClr val="FF0000"/>
                </a:solidFill>
              </a:rPr>
              <a:t>[6]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678022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양선형 </a:t>
            </a:r>
            <a:r>
              <a:rPr lang="ko-KR" altLang="en-US" sz="24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보간법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(Bilinear Interpolation)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기본 개념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양선형 </a:t>
            </a:r>
            <a:r>
              <a:rPr lang="ko-KR" altLang="en-US" sz="1400" b="1" dirty="0" err="1" smtClean="0"/>
              <a:t>보간법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연산 과정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양선형 </a:t>
            </a:r>
            <a:r>
              <a:rPr lang="ko-KR" altLang="en-US" sz="1200" dirty="0" err="1" smtClean="0"/>
              <a:t>보간법은</a:t>
            </a:r>
            <a:r>
              <a:rPr lang="ko-KR" altLang="en-US" sz="1200" dirty="0" smtClean="0"/>
              <a:t> 연산 과정에서 인접한 픽셀의 값을 참조하는데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연산 과정에서는 모든 픽셀을 순차적으로 계산하므로 인접한 모든 픽셀의 밝기 값을 사전에 파악할 수 없으며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미리 연산을 하여 안다 하여도 그 픽셀 또한 </a:t>
            </a:r>
            <a:r>
              <a:rPr lang="ko-KR" altLang="en-US" sz="1200" dirty="0" err="1" smtClean="0"/>
              <a:t>보간법</a:t>
            </a:r>
            <a:r>
              <a:rPr lang="ko-KR" altLang="en-US" sz="1200" dirty="0" smtClean="0"/>
              <a:t> 적용이 필요하므로 정확하지 않다는 문제가 있다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이러한 문제를 해결하기 위해 </a:t>
            </a:r>
            <a:r>
              <a:rPr lang="ko-KR" altLang="en-US" sz="1200" dirty="0" err="1" smtClean="0"/>
              <a:t>보간법</a:t>
            </a:r>
            <a:r>
              <a:rPr lang="ko-KR" altLang="en-US" sz="1200" dirty="0" smtClean="0"/>
              <a:t> 적용 시에는 원본 좌표를 목표 좌표로 이동하는 것이 아닌 각각의 목표 좌표의 원본 좌표로의 </a:t>
            </a:r>
            <a:r>
              <a:rPr lang="ko-KR" altLang="en-US" sz="1200" dirty="0" err="1" smtClean="0"/>
              <a:t>역변환을</a:t>
            </a:r>
            <a:r>
              <a:rPr lang="ko-KR" altLang="en-US" sz="1200" dirty="0" smtClean="0"/>
              <a:t> 취하는 방식을 사용한다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즉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영상을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도 회전시키는 경우 원본을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도 회전하는 대신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목표 좌표를 </a:t>
            </a:r>
            <a:r>
              <a:rPr lang="en-US" altLang="ko-KR" sz="1200" dirty="0" smtClean="0"/>
              <a:t>-30</a:t>
            </a:r>
            <a:r>
              <a:rPr lang="ko-KR" altLang="en-US" sz="1200" dirty="0" smtClean="0"/>
              <a:t>도 회전시킬 경우의 좌표를 계산하여 해당 좌표에서 양선형 보간을 적용한 밝기 값을 계산하여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계산된 해당 밝기 값을 목표 좌표의 밝기 값으로 적용한다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7000" y="5738969"/>
            <a:ext cx="15888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11. &gt;</a:t>
            </a:r>
          </a:p>
          <a:p>
            <a:pPr algn="ctr"/>
            <a:r>
              <a:rPr lang="ko-KR" altLang="en-US" sz="1100" dirty="0" smtClean="0"/>
              <a:t>원본 좌표의 회전 변환</a:t>
            </a:r>
            <a:endParaRPr lang="ko-KR" altLang="en-US" sz="1100" dirty="0"/>
          </a:p>
        </p:txBody>
      </p:sp>
      <p:grpSp>
        <p:nvGrpSpPr>
          <p:cNvPr id="40" name="그룹 39"/>
          <p:cNvGrpSpPr>
            <a:grpSpLocks noChangeAspect="1"/>
          </p:cNvGrpSpPr>
          <p:nvPr/>
        </p:nvGrpSpPr>
        <p:grpSpPr>
          <a:xfrm>
            <a:off x="982101" y="3861048"/>
            <a:ext cx="2145875" cy="1877921"/>
            <a:chOff x="59637" y="3861048"/>
            <a:chExt cx="2145875" cy="1877921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32" y="3861048"/>
              <a:ext cx="1950480" cy="1877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직선 연결선 6"/>
            <p:cNvCxnSpPr/>
            <p:nvPr/>
          </p:nvCxnSpPr>
          <p:spPr>
            <a:xfrm>
              <a:off x="255032" y="3861048"/>
              <a:ext cx="975240" cy="5760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타원 7"/>
            <p:cNvSpPr/>
            <p:nvPr/>
          </p:nvSpPr>
          <p:spPr>
            <a:xfrm>
              <a:off x="1206674" y="4408537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왼쪽으로 구부러진 화살표 8"/>
            <p:cNvSpPr/>
            <p:nvPr/>
          </p:nvSpPr>
          <p:spPr>
            <a:xfrm rot="2227162">
              <a:off x="1090078" y="4458649"/>
              <a:ext cx="157811" cy="599500"/>
            </a:xfrm>
            <a:prstGeom prst="curvedLef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 cmpd="sng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rot="1800000">
              <a:off x="59637" y="4066269"/>
              <a:ext cx="975240" cy="57606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타원 13"/>
            <p:cNvSpPr/>
            <p:nvPr/>
          </p:nvSpPr>
          <p:spPr>
            <a:xfrm>
              <a:off x="808534" y="4849826"/>
              <a:ext cx="45719" cy="4571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>
            <a:grpSpLocks noChangeAspect="1"/>
          </p:cNvGrpSpPr>
          <p:nvPr/>
        </p:nvGrpSpPr>
        <p:grpSpPr>
          <a:xfrm>
            <a:off x="3913800" y="3849089"/>
            <a:ext cx="1950480" cy="1889880"/>
            <a:chOff x="2411760" y="3849089"/>
            <a:chExt cx="1950480" cy="188988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3861048"/>
              <a:ext cx="1950480" cy="1877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3372927" y="4358478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왼쪽으로 구부러진 화살표 17"/>
            <p:cNvSpPr/>
            <p:nvPr/>
          </p:nvSpPr>
          <p:spPr>
            <a:xfrm rot="2227162" flipV="1">
              <a:off x="3233647" y="4445065"/>
              <a:ext cx="202880" cy="644162"/>
            </a:xfrm>
            <a:prstGeom prst="curvedLef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00B0F0"/>
            </a:solidFill>
            <a:ln cmpd="sng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직선 연결선 18"/>
            <p:cNvCxnSpPr>
              <a:endCxn id="20" idx="1"/>
            </p:cNvCxnSpPr>
            <p:nvPr/>
          </p:nvCxnSpPr>
          <p:spPr>
            <a:xfrm>
              <a:off x="2416185" y="3849089"/>
              <a:ext cx="555772" cy="94523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2965262" y="4787627"/>
              <a:ext cx="45719" cy="45719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>
              <a:endCxn id="17" idx="2"/>
            </p:cNvCxnSpPr>
            <p:nvPr/>
          </p:nvCxnSpPr>
          <p:spPr>
            <a:xfrm>
              <a:off x="2425710" y="3859676"/>
              <a:ext cx="947217" cy="5216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>
            <a:grpSpLocks noChangeAspect="1"/>
          </p:cNvGrpSpPr>
          <p:nvPr/>
        </p:nvGrpSpPr>
        <p:grpSpPr>
          <a:xfrm>
            <a:off x="6368336" y="4142783"/>
            <a:ext cx="1438275" cy="1381125"/>
            <a:chOff x="5868144" y="4142783"/>
            <a:chExt cx="1438275" cy="138112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4142783"/>
              <a:ext cx="1438275" cy="138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타원 24"/>
            <p:cNvSpPr/>
            <p:nvPr/>
          </p:nvSpPr>
          <p:spPr>
            <a:xfrm>
              <a:off x="6552799" y="4355579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7025229" y="4806677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51265" y="4813151"/>
              <a:ext cx="45719" cy="45719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6633563" y="4708000"/>
              <a:ext cx="45719" cy="4571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>
              <a:stCxn id="28" idx="6"/>
              <a:endCxn id="26" idx="2"/>
            </p:cNvCxnSpPr>
            <p:nvPr/>
          </p:nvCxnSpPr>
          <p:spPr>
            <a:xfrm flipV="1">
              <a:off x="6596984" y="4829537"/>
              <a:ext cx="428245" cy="6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28" idx="0"/>
              <a:endCxn id="25" idx="4"/>
            </p:cNvCxnSpPr>
            <p:nvPr/>
          </p:nvCxnSpPr>
          <p:spPr>
            <a:xfrm flipV="1">
              <a:off x="6574125" y="4401298"/>
              <a:ext cx="1534" cy="4118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6444208" y="4721334"/>
              <a:ext cx="360040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652613" y="4653136"/>
              <a:ext cx="0" cy="290034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2154548" y="3796767"/>
            <a:ext cx="1169142" cy="1169142"/>
            <a:chOff x="1674668" y="4709018"/>
            <a:chExt cx="1169142" cy="1169142"/>
          </a:xfrm>
        </p:grpSpPr>
        <p:cxnSp>
          <p:nvCxnSpPr>
            <p:cNvPr id="45" name="직선 연결선 44"/>
            <p:cNvCxnSpPr/>
            <p:nvPr/>
          </p:nvCxnSpPr>
          <p:spPr>
            <a:xfrm rot="2700000" flipH="1">
              <a:off x="1674666" y="5293589"/>
              <a:ext cx="116914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rot="-2700000" flipH="1">
              <a:off x="1674668" y="5308899"/>
              <a:ext cx="1169142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4024060" y="5738969"/>
            <a:ext cx="1729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12. &gt;</a:t>
            </a:r>
          </a:p>
          <a:p>
            <a:pPr algn="ctr"/>
            <a:r>
              <a:rPr lang="ko-KR" altLang="en-US" sz="1100" dirty="0" smtClean="0"/>
              <a:t>목표 좌표의 역회전 변환</a:t>
            </a:r>
            <a:endParaRPr lang="ko-KR" altLang="en-US" sz="1100" dirty="0"/>
          </a:p>
        </p:txBody>
      </p:sp>
      <p:sp>
        <p:nvSpPr>
          <p:cNvPr id="55" name="TextBox 54"/>
          <p:cNvSpPr txBox="1"/>
          <p:nvPr/>
        </p:nvSpPr>
        <p:spPr>
          <a:xfrm>
            <a:off x="5932429" y="5738969"/>
            <a:ext cx="23839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12. &gt;</a:t>
            </a:r>
          </a:p>
          <a:p>
            <a:pPr algn="ctr"/>
            <a:r>
              <a:rPr lang="ko-KR" altLang="en-US" sz="1100" dirty="0" smtClean="0"/>
              <a:t>역회전 변환 좌표에서 밝기 값 계산</a:t>
            </a:r>
            <a:endParaRPr lang="ko-KR" altLang="en-US" sz="1100" dirty="0"/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5004048" y="4401298"/>
            <a:ext cx="1364288" cy="25183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56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5833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디지털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(Digital Image)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이란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디지털 영상의 정의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/>
              <a:t>디지털 카메라를 이용하여 현실세계의 사물을 촬영하거나 스캐너를 이용하여 사진이나 그림을 디지털 형태로 받아들인 것을 </a:t>
            </a:r>
            <a:r>
              <a:rPr lang="ko-KR" altLang="en-US" sz="1200" dirty="0" smtClean="0"/>
              <a:t>가리킨다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[1]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이미지는 </a:t>
            </a:r>
            <a:r>
              <a:rPr lang="en-US" altLang="ko-KR" sz="1200" dirty="0" smtClean="0"/>
              <a:t>X * Y </a:t>
            </a:r>
            <a:r>
              <a:rPr lang="ko-KR" altLang="en-US" sz="1200" dirty="0" smtClean="0"/>
              <a:t>개의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픽셀</a:t>
            </a:r>
            <a:r>
              <a:rPr lang="en-US" altLang="ko-KR" sz="1200" dirty="0" smtClean="0"/>
              <a:t>(Pixel)</a:t>
            </a:r>
            <a:r>
              <a:rPr lang="ko-KR" altLang="en-US" sz="1200" dirty="0" smtClean="0"/>
              <a:t>로 구성되며 각각의 픽셀에는 밝기</a:t>
            </a:r>
            <a:r>
              <a:rPr lang="en-US" altLang="ko-KR" sz="1200" dirty="0" smtClean="0"/>
              <a:t>(Intensity)</a:t>
            </a:r>
            <a:r>
              <a:rPr lang="ko-KR" altLang="en-US" sz="1200" dirty="0" smtClean="0"/>
              <a:t>를</a:t>
            </a:r>
            <a:r>
              <a:rPr lang="en-US" altLang="ko-KR" sz="1200" dirty="0" smtClean="0"/>
              <a:t> 0~255</a:t>
            </a:r>
            <a:r>
              <a:rPr lang="ko-KR" altLang="en-US" sz="1200" dirty="0" smtClean="0"/>
              <a:t>로 디지털화 된 값 </a:t>
            </a:r>
            <a:r>
              <a:rPr lang="en-US" altLang="ko-KR" sz="1200" dirty="0" smtClean="0"/>
              <a:t>1, 3, 4</a:t>
            </a:r>
            <a:r>
              <a:rPr lang="ko-KR" altLang="en-US" sz="1200" dirty="0" smtClean="0"/>
              <a:t>개를 저장하며 각 값의 개수에 따라</a:t>
            </a:r>
            <a:r>
              <a:rPr lang="en-US" altLang="ko-KR" sz="1200" dirty="0" smtClean="0"/>
              <a:t> 8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(Bit), 24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, 32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의 메모리 공간을 할당한다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픽셀은 디지털 이미지에 있어서 최소 단위이다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픽셀은 카메라 혹은 스캐너의 센서 픽셀에 대응된다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아래의 </a:t>
            </a:r>
            <a:r>
              <a:rPr lang="en-US" altLang="ko-KR" sz="1200" dirty="0" smtClean="0"/>
              <a:t>&lt; 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1. &gt;</a:t>
            </a:r>
            <a:r>
              <a:rPr lang="ko-KR" altLang="en-US" sz="1200" dirty="0" smtClean="0"/>
              <a:t>과 같이 이미지는 </a:t>
            </a:r>
            <a:r>
              <a:rPr lang="en-US" altLang="ko-KR" sz="1200" dirty="0" smtClean="0"/>
              <a:t>X * Y </a:t>
            </a:r>
            <a:r>
              <a:rPr lang="ko-KR" altLang="en-US" sz="1200" dirty="0" smtClean="0"/>
              <a:t>개의 픽셀로 구성되며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경우는 </a:t>
            </a:r>
            <a:r>
              <a:rPr lang="en-US" altLang="ko-KR" sz="1200" dirty="0" smtClean="0"/>
              <a:t>8X8 </a:t>
            </a:r>
            <a:r>
              <a:rPr lang="ko-KR" altLang="en-US" sz="1200" dirty="0" smtClean="0"/>
              <a:t>픽셀이라 한다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각각의 픽셀에는 앞서 설명하였듯이 밝기 값을 저장되는데 값이 낮을수록 어둡게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값이 클수록 밝게 표현된다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dirty="0" smtClean="0"/>
              <a:t>&lt;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2.&gt;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8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영상의 픽셀 값과 밝기의 예시이며</a:t>
            </a:r>
            <a:r>
              <a:rPr lang="en-US" altLang="ko-KR" sz="1200" dirty="0" smtClean="0"/>
              <a:t>, &lt;</a:t>
            </a:r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3.&gt;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24</a:t>
            </a:r>
            <a:r>
              <a:rPr lang="ko-KR" altLang="en-US" sz="1200" dirty="0" smtClean="0"/>
              <a:t>비트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영상의 픽셀 값과 밝기의 예시이다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6381328"/>
            <a:ext cx="715452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[1]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2"/>
              </a:rPr>
              <a:t>https://ko.wikipedia.org/wiki/%EB%94%94%EC%A7%80%ED%84%B8_%EC%9D%B4%EB%AF%B8%EC%A7%80</a:t>
            </a:r>
            <a:endParaRPr lang="ko-KR" altLang="en-US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39446"/>
            <a:ext cx="26193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7624" y="5615662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1. &gt;</a:t>
            </a:r>
            <a:endParaRPr lang="ko-KR" altLang="en-US" sz="1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834964"/>
            <a:ext cx="40386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498" y="4739558"/>
            <a:ext cx="408622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07350" y="4285184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2. &gt;</a:t>
            </a:r>
            <a:endParaRPr lang="ko-KR" alt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967024" y="6073058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 smtClean="0"/>
              <a:t>3. 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11361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56781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7.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양선형 </a:t>
            </a:r>
            <a:r>
              <a:rPr lang="ko-KR" altLang="en-US" sz="2400" b="1" dirty="0" err="1" smtClean="0">
                <a:latin typeface="돋움" panose="020B0600000101010101" pitchFamily="50" charset="-127"/>
                <a:ea typeface="돋움" panose="020B0600000101010101" pitchFamily="50" charset="-127"/>
              </a:rPr>
              <a:t>보간법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(Bilinear Interpolation)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결과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2" y="1102455"/>
            <a:ext cx="2235019" cy="225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94250" y="1678519"/>
            <a:ext cx="786839" cy="792088"/>
          </a:xfrm>
          <a:prstGeom prst="rect">
            <a:avLst/>
          </a:prstGeom>
          <a:noFill/>
          <a:ln cap="sq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507" y="1024971"/>
            <a:ext cx="2736304" cy="233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화살표 연결선 5"/>
          <p:cNvCxnSpPr>
            <a:stCxn id="4" idx="3"/>
          </p:cNvCxnSpPr>
          <p:nvPr/>
        </p:nvCxnSpPr>
        <p:spPr>
          <a:xfrm>
            <a:off x="2081089" y="2074563"/>
            <a:ext cx="151741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2" y="3583459"/>
            <a:ext cx="2235019" cy="225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919" y="3592415"/>
            <a:ext cx="2736304" cy="223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94250" y="4113076"/>
            <a:ext cx="786839" cy="792088"/>
          </a:xfrm>
          <a:prstGeom prst="rect">
            <a:avLst/>
          </a:prstGeom>
          <a:noFill/>
          <a:ln cap="sq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>
            <a:off x="2081089" y="4509120"/>
            <a:ext cx="1517418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4811" y="2996952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/>
              <a:t>대부분의 영상 처리 라이브러리는 </a:t>
            </a:r>
            <a:r>
              <a:rPr lang="en-US" altLang="ko-KR" sz="1200" dirty="0" smtClean="0"/>
              <a:t>Default</a:t>
            </a:r>
            <a:r>
              <a:rPr lang="ko-KR" altLang="en-US" sz="1200" dirty="0" smtClean="0"/>
              <a:t>로 각종 </a:t>
            </a:r>
            <a:r>
              <a:rPr lang="ko-KR" altLang="en-US" sz="1200" dirty="0" err="1" smtClean="0"/>
              <a:t>보간법을</a:t>
            </a:r>
            <a:r>
              <a:rPr lang="ko-KR" altLang="en-US" sz="1200" dirty="0" smtClean="0"/>
              <a:t> 기본으로 적용하고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0908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2132856"/>
            <a:ext cx="3906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Q &amp; A</a:t>
            </a:r>
            <a:endParaRPr lang="ko-KR" altLang="en-US" sz="96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99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5" y="221250"/>
            <a:ext cx="2340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데이터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증강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2813" y="1013534"/>
            <a:ext cx="8537659" cy="348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데이터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증강</a:t>
            </a:r>
            <a:r>
              <a:rPr lang="en-US" altLang="ko-KR" sz="1400" b="1" dirty="0" smtClean="0"/>
              <a:t>(Data Augmentation)</a:t>
            </a:r>
            <a:r>
              <a:rPr lang="ko-KR" altLang="en-US" sz="1400" b="1" dirty="0" smtClean="0"/>
              <a:t>이란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데이터 증강</a:t>
            </a:r>
            <a:r>
              <a:rPr lang="en-US" altLang="ko-KR" sz="1200" dirty="0" smtClean="0"/>
              <a:t>(Data Augmentation)</a:t>
            </a:r>
            <a:r>
              <a:rPr lang="ko-KR" altLang="en-US" sz="1200" dirty="0" smtClean="0"/>
              <a:t>은 적은 양의 데이터를 바탕으로 다양한 알고리즘을 통해 데이터의 양을 늘리는 기술이다</a:t>
            </a:r>
            <a:r>
              <a:rPr lang="en-US" altLang="ko-KR" sz="1200" dirty="0" smtClean="0"/>
              <a:t>.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[2]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dirty="0" smtClean="0"/>
              <a:t>CNN</a:t>
            </a:r>
            <a:r>
              <a:rPr lang="ko-KR" altLang="en-US" sz="1200" dirty="0" smtClean="0"/>
              <a:t>은 기본적으로 영상을 분석하는데 사용되므로 </a:t>
            </a:r>
            <a:r>
              <a:rPr lang="en-US" altLang="ko-KR" sz="1200" dirty="0" smtClean="0"/>
              <a:t>CNN</a:t>
            </a:r>
            <a:r>
              <a:rPr lang="ko-KR" altLang="en-US" sz="1200" dirty="0" smtClean="0"/>
              <a:t>에서의 데이터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증강은 디지털 영상에 특정 알고리즘을 적용하여 </a:t>
            </a:r>
            <a:r>
              <a:rPr lang="en-US" altLang="ko-KR" sz="1200" dirty="0" smtClean="0"/>
              <a:t>M</a:t>
            </a:r>
            <a:r>
              <a:rPr lang="ko-KR" altLang="en-US" sz="1200" dirty="0" smtClean="0"/>
              <a:t>개의 영상을</a:t>
            </a:r>
            <a:r>
              <a:rPr lang="en-US" altLang="ko-KR" sz="1200" dirty="0" smtClean="0"/>
              <a:t> N</a:t>
            </a:r>
            <a:r>
              <a:rPr lang="ko-KR" altLang="en-US" sz="1200" dirty="0" smtClean="0"/>
              <a:t>배 하는데 사용된다</a:t>
            </a:r>
            <a:r>
              <a:rPr lang="en-US" altLang="ko-KR" sz="1200" dirty="0" smtClean="0"/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1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데이</a:t>
            </a:r>
            <a:r>
              <a:rPr lang="ko-KR" altLang="en-US" sz="1400" b="1" dirty="0"/>
              <a:t>터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증강방법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디지털 영상의 데이터 증강 기법은 크게 기하학적 변환과 태스크 기반의 확장으로 나뉜다</a:t>
            </a:r>
            <a:r>
              <a:rPr lang="en-US" altLang="ko-KR" sz="1200" dirty="0" smtClean="0"/>
              <a:t>.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 [3]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기하학적 변환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개별 픽셀의 위치를 변화시키거나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전체 영상 중 일부를 잘라내는 방식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태스크 기반 확장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개별 픽셀의 밝기 값을 변환하는 방식</a:t>
            </a:r>
            <a:endParaRPr lang="en-US" altLang="ko-KR" sz="12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제시된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논문에서는 </a:t>
            </a:r>
            <a:r>
              <a:rPr lang="en-US" altLang="ko-KR" sz="1200" dirty="0" smtClean="0"/>
              <a:t>&lt;</a:t>
            </a:r>
            <a:r>
              <a:rPr lang="ko-KR" altLang="en-US" sz="1200" dirty="0" smtClean="0"/>
              <a:t>그림</a:t>
            </a:r>
            <a:r>
              <a:rPr lang="en-US" altLang="ko-KR" sz="1200" dirty="0" smtClean="0"/>
              <a:t> 4.&gt;</a:t>
            </a:r>
            <a:r>
              <a:rPr lang="ko-KR" altLang="en-US" sz="1200" dirty="0" smtClean="0"/>
              <a:t>에서 처럼 회전</a:t>
            </a:r>
            <a:r>
              <a:rPr lang="en-US" altLang="ko-KR" sz="1200" dirty="0" smtClean="0"/>
              <a:t>(Rotation), </a:t>
            </a:r>
            <a:r>
              <a:rPr lang="ko-KR" altLang="en-US" sz="1200" dirty="0" smtClean="0"/>
              <a:t>대칭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변환</a:t>
            </a:r>
            <a:r>
              <a:rPr lang="en-US" altLang="ko-KR" sz="1200" dirty="0" smtClean="0"/>
              <a:t>(Flipping), </a:t>
            </a:r>
            <a:r>
              <a:rPr lang="ko-KR" altLang="en-US" sz="1200" dirty="0" smtClean="0"/>
              <a:t>이동</a:t>
            </a:r>
            <a:r>
              <a:rPr lang="en-US" altLang="ko-KR" sz="1200" dirty="0" smtClean="0"/>
              <a:t>(Shifting)</a:t>
            </a:r>
            <a:r>
              <a:rPr lang="ko-KR" altLang="en-US" sz="1200" dirty="0" smtClean="0"/>
              <a:t>등의 기하 변환만을 제시하였다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6381328"/>
            <a:ext cx="73404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[2]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I804:11009-000000127598 </a:t>
            </a:r>
            <a:r>
              <a:rPr lang="ko-KR" altLang="en-US" sz="1000" dirty="0" smtClean="0"/>
              <a:t>적은 양의 데이터에 적용 가능한 계층별 데이터 증강 알고리즘 </a:t>
            </a:r>
            <a:r>
              <a:rPr lang="en-US" altLang="ko-KR" sz="1000" dirty="0" smtClean="0"/>
              <a:t>[</a:t>
            </a:r>
            <a:r>
              <a:rPr lang="ko-KR" altLang="en-US" sz="1000" dirty="0" smtClean="0"/>
              <a:t>학위 논문 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조희찬</a:t>
            </a:r>
            <a:r>
              <a:rPr lang="en-US" altLang="ko-KR" sz="1000" dirty="0" smtClean="0"/>
              <a:t>] </a:t>
            </a:r>
          </a:p>
          <a:p>
            <a:r>
              <a:rPr lang="en-US" altLang="ko-KR" sz="1000" dirty="0" smtClean="0">
                <a:solidFill>
                  <a:srgbClr val="FF0000"/>
                </a:solidFill>
              </a:rPr>
              <a:t>[3]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2"/>
              </a:rPr>
              <a:t>https://overface.tistory.com/557</a:t>
            </a:r>
            <a:endParaRPr lang="ko-KR" altLang="en-US" sz="1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49" y="4467668"/>
            <a:ext cx="4501059" cy="156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13418" y="6047710"/>
            <a:ext cx="9605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/>
              <a:t>&lt; </a:t>
            </a:r>
            <a:r>
              <a:rPr lang="ko-KR" altLang="en-US" sz="1100" dirty="0" smtClean="0"/>
              <a:t>그림 </a:t>
            </a:r>
            <a:r>
              <a:rPr lang="en-US" altLang="ko-KR" sz="1100" dirty="0"/>
              <a:t>4</a:t>
            </a:r>
            <a:r>
              <a:rPr lang="en-US" altLang="ko-KR" sz="1100" dirty="0" smtClean="0"/>
              <a:t>. 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3654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2340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데이터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증강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158311" cy="89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55" y="2229912"/>
            <a:ext cx="8022504" cy="602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아래쪽 화살표 2"/>
          <p:cNvSpPr/>
          <p:nvPr/>
        </p:nvSpPr>
        <p:spPr>
          <a:xfrm>
            <a:off x="4427984" y="1945623"/>
            <a:ext cx="432048" cy="385088"/>
          </a:xfrm>
          <a:prstGeom prst="downArrow">
            <a:avLst/>
          </a:prstGeom>
          <a:solidFill>
            <a:srgbClr val="FFC000"/>
          </a:solidFill>
          <a:ln cap="rnd" cmpd="sng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24944"/>
            <a:ext cx="3024335" cy="200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572" y="2924945"/>
            <a:ext cx="4478104" cy="200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4928942"/>
            <a:ext cx="302433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27</a:t>
            </a:r>
            <a:r>
              <a:rPr lang="ko-KR" altLang="en-US" sz="1200" dirty="0" smtClean="0">
                <a:latin typeface="+mn-ea"/>
              </a:rPr>
              <a:t>개의 실제 불량 영상을 영상의 회전을 이용하여 </a:t>
            </a:r>
            <a:r>
              <a:rPr lang="en-US" altLang="ko-KR" sz="1200" dirty="0" smtClean="0">
                <a:latin typeface="+mn-ea"/>
              </a:rPr>
              <a:t>324</a:t>
            </a:r>
            <a:r>
              <a:rPr lang="ko-KR" altLang="en-US" sz="1200" dirty="0" smtClean="0">
                <a:latin typeface="+mn-ea"/>
              </a:rPr>
              <a:t>개로 증강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3572" y="4928942"/>
            <a:ext cx="44781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46</a:t>
            </a:r>
            <a:r>
              <a:rPr lang="ko-KR" altLang="en-US" sz="1200" dirty="0" smtClean="0">
                <a:latin typeface="+mn-ea"/>
              </a:rPr>
              <a:t>개의 </a:t>
            </a:r>
            <a:r>
              <a:rPr lang="ko-KR" altLang="en-US" sz="1200" dirty="0" err="1" smtClean="0">
                <a:latin typeface="+mn-ea"/>
              </a:rPr>
              <a:t>과검출</a:t>
            </a:r>
            <a:r>
              <a:rPr lang="ko-KR" altLang="en-US" sz="1200" dirty="0" smtClean="0">
                <a:latin typeface="+mn-ea"/>
              </a:rPr>
              <a:t> 영상을 영상의 회전을 이용하여 </a:t>
            </a:r>
            <a:r>
              <a:rPr lang="en-US" altLang="ko-KR" sz="1200" dirty="0" smtClean="0">
                <a:latin typeface="+mn-ea"/>
              </a:rPr>
              <a:t>552</a:t>
            </a:r>
            <a:r>
              <a:rPr lang="ko-KR" altLang="en-US" sz="1200" dirty="0" smtClean="0">
                <a:latin typeface="+mn-ea"/>
              </a:rPr>
              <a:t>개로 증강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73216"/>
            <a:ext cx="3672408" cy="834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383202"/>
            <a:ext cx="3673734" cy="80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198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5" y="221250"/>
            <a:ext cx="3441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개요</a:t>
            </a:r>
            <a:endParaRPr lang="en-US" altLang="ko-KR" sz="2400" b="1" dirty="0" smtClean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1"/>
            <a:r>
              <a:rPr lang="en-US" altLang="ko-KR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기하학적 변환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2813" y="1013534"/>
            <a:ext cx="8537659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영상의 기하학적 변환이란</a:t>
            </a:r>
            <a:endParaRPr lang="en-US" altLang="ko-KR" sz="1400" b="1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200" dirty="0" smtClean="0"/>
              <a:t>영상의 기하학적 변환</a:t>
            </a:r>
            <a:r>
              <a:rPr lang="en-US" altLang="ko-KR" sz="1200" dirty="0" smtClean="0"/>
              <a:t>(geometric transform)</a:t>
            </a:r>
            <a:r>
              <a:rPr lang="ko-KR" altLang="en-US" sz="1200" dirty="0" smtClean="0"/>
              <a:t>은 영상을 구성하는 픽셀의 배치 구조를 변경</a:t>
            </a:r>
            <a:r>
              <a:rPr lang="ko-KR" altLang="en-US" sz="1200" dirty="0"/>
              <a:t>함으로 영상 모양을 변경하는 </a:t>
            </a:r>
            <a:r>
              <a:rPr lang="ko-KR" altLang="en-US" sz="1200" dirty="0" smtClean="0"/>
              <a:t>작업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[4]</a:t>
            </a:r>
            <a:r>
              <a:rPr lang="ko-KR" altLang="en-US" sz="1200" dirty="0" smtClean="0"/>
              <a:t>으로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즉 개별 픽셀의 좌표를 특정한 알고리즘을 통해 일정한 규칙으로 변환하는 것이다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특정 좌표 </a:t>
            </a:r>
            <a:r>
              <a:rPr lang="en-US" altLang="ko-KR" sz="1200" dirty="0" smtClean="0"/>
              <a:t>(x, y)</a:t>
            </a:r>
            <a:r>
              <a:rPr lang="ko-KR" altLang="en-US" sz="1200" dirty="0" smtClean="0"/>
              <a:t>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있는 밝기 값을 </a:t>
            </a:r>
            <a:r>
              <a:rPr lang="en-US" altLang="ko-KR" sz="1200" dirty="0" smtClean="0"/>
              <a:t>x`=f1(x, y),  y`= f2(x, y) </a:t>
            </a:r>
            <a:r>
              <a:rPr lang="ko-KR" altLang="en-US" sz="1200" dirty="0" smtClean="0"/>
              <a:t>의 수식을 통해 계산된 새로운 좌표 </a:t>
            </a:r>
            <a:r>
              <a:rPr lang="en-US" altLang="ko-KR" sz="1200" dirty="0" smtClean="0"/>
              <a:t>(x`, y`)</a:t>
            </a:r>
            <a:r>
              <a:rPr lang="ko-KR" altLang="en-US" sz="1200" dirty="0" smtClean="0"/>
              <a:t>으로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이동하는 것을 모든 픽셀에 적용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이때 계산된 결과인 </a:t>
            </a:r>
            <a:r>
              <a:rPr lang="en-US" altLang="ko-KR" sz="1200" dirty="0" smtClean="0"/>
              <a:t>x`</a:t>
            </a:r>
            <a:r>
              <a:rPr lang="ko-KR" altLang="en-US" sz="1200" dirty="0" smtClean="0"/>
              <a:t>이나</a:t>
            </a:r>
            <a:r>
              <a:rPr lang="en-US" altLang="ko-KR" sz="1200" dirty="0" smtClean="0"/>
              <a:t> y`</a:t>
            </a:r>
            <a:r>
              <a:rPr lang="ko-KR" altLang="en-US" sz="1200" dirty="0" smtClean="0"/>
              <a:t>에 음수나 디지털 영상보다 큰 수가 나올 경우 이는 예외 처리해야 한다</a:t>
            </a:r>
            <a:r>
              <a:rPr lang="en-US" altLang="ko-KR" sz="12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dirty="0" smtClean="0"/>
              <a:t> </a:t>
            </a:r>
            <a:r>
              <a:rPr lang="ko-KR" altLang="en-US" sz="1200" dirty="0" smtClean="0"/>
              <a:t>디지털 영상에서 픽셀의 좌표는 항상 양의 정수 형태를 가지는데 이는 픽셀의 밝기 값을 관리하는 메모리의 특성에 기인한다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일부 기하 변환의 경우 수식의 경우 소수점 이하의 결과를 출력하는 경우가 있는데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 경우 일반적으로 반올림을 적용하나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반올림을 적용할 경우 데이터 소실 및 </a:t>
            </a:r>
            <a:r>
              <a:rPr lang="ko-KR" altLang="en-US" sz="1200" dirty="0" err="1" smtClean="0"/>
              <a:t>변환량</a:t>
            </a:r>
            <a:r>
              <a:rPr lang="ko-KR" altLang="en-US" sz="1200" dirty="0" smtClean="0"/>
              <a:t> 제한의 문제가 있어 이를 개선하기 위한 여러 가지 </a:t>
            </a:r>
            <a:r>
              <a:rPr lang="ko-KR" altLang="en-US" sz="1200" dirty="0" err="1" smtClean="0"/>
              <a:t>보간법이</a:t>
            </a:r>
            <a:r>
              <a:rPr lang="ko-KR" altLang="en-US" sz="1200" dirty="0" smtClean="0"/>
              <a:t> 있다</a:t>
            </a:r>
            <a:r>
              <a:rPr lang="en-US" altLang="ko-KR" sz="1200" dirty="0" smtClean="0"/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영상의 회전 변환과 크기 변환 </a:t>
            </a:r>
            <a:r>
              <a:rPr lang="ko-KR" altLang="en-US" sz="1200" dirty="0" err="1" smtClean="0"/>
              <a:t>챕터에서</a:t>
            </a:r>
            <a:r>
              <a:rPr lang="ko-KR" altLang="en-US" sz="1200" dirty="0" smtClean="0"/>
              <a:t> 데이터 소실 및 </a:t>
            </a:r>
            <a:r>
              <a:rPr lang="ko-KR" altLang="en-US" sz="1200" dirty="0" err="1" smtClean="0"/>
              <a:t>변환량</a:t>
            </a:r>
            <a:r>
              <a:rPr lang="ko-KR" altLang="en-US" sz="1200" dirty="0" smtClean="0"/>
              <a:t> 제한 문제를 확인한 후 마지막 </a:t>
            </a:r>
            <a:r>
              <a:rPr lang="ko-KR" altLang="en-US" sz="1200" dirty="0" err="1" smtClean="0"/>
              <a:t>챕터에서는</a:t>
            </a:r>
            <a:r>
              <a:rPr lang="ko-KR" altLang="en-US" sz="1200" dirty="0" smtClean="0"/>
              <a:t> 여러 가지 </a:t>
            </a:r>
            <a:r>
              <a:rPr lang="ko-KR" altLang="en-US" sz="1200" dirty="0" err="1" smtClean="0"/>
              <a:t>보간법</a:t>
            </a:r>
            <a:r>
              <a:rPr lang="ko-KR" altLang="en-US" sz="1200" dirty="0" smtClean="0"/>
              <a:t> 중 가장 일반적으로 사용되는 양선형 </a:t>
            </a:r>
            <a:r>
              <a:rPr lang="ko-KR" altLang="en-US" sz="1200" dirty="0" err="1" smtClean="0"/>
              <a:t>보간법</a:t>
            </a:r>
            <a:r>
              <a:rPr lang="en-US" altLang="ko-KR" sz="1200" dirty="0" smtClean="0"/>
              <a:t>(Bilinear Interpolation)</a:t>
            </a:r>
            <a:r>
              <a:rPr lang="ko-KR" altLang="en-US" sz="1200" dirty="0" smtClean="0"/>
              <a:t>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확인한다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792917" y="6453336"/>
            <a:ext cx="296587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[4]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dirty="0" smtClean="0">
                <a:hlinkClick r:id="rId2"/>
              </a:rPr>
              <a:t>https://wiserloner.tistory.com/849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0714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회전변환의 원리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15120" y="1412776"/>
            <a:ext cx="8233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회전의 사전적 의미는 </a:t>
            </a:r>
            <a:r>
              <a:rPr lang="en-US" altLang="ko-KR" sz="1200" dirty="0" smtClean="0">
                <a:latin typeface="+mn-ea"/>
              </a:rPr>
              <a:t>“</a:t>
            </a:r>
            <a:r>
              <a:rPr lang="ko-KR" altLang="en-US" sz="1200" dirty="0" smtClean="0">
                <a:latin typeface="+mn-ea"/>
              </a:rPr>
              <a:t>어떤 것을 축으로 물체가 빙빙 돎</a:t>
            </a:r>
            <a:r>
              <a:rPr lang="en-US" altLang="ko-KR" sz="1200" dirty="0" smtClean="0">
                <a:latin typeface="+mn-ea"/>
              </a:rPr>
              <a:t>” </a:t>
            </a:r>
            <a:r>
              <a:rPr lang="ko-KR" altLang="en-US" sz="1200" dirty="0" smtClean="0">
                <a:latin typeface="+mn-ea"/>
              </a:rPr>
              <a:t>을 말하며</a:t>
            </a:r>
            <a:r>
              <a:rPr lang="en-US" altLang="ko-KR" sz="1200" dirty="0" smtClean="0">
                <a:latin typeface="+mn-ea"/>
              </a:rPr>
              <a:t>,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영상에서의 회전 변환은 입력영상의 모든 픽셀들을 원점 기준으로 원하는 각도 만큼 픽셀 이동 하는 것을 말한다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en-US" altLang="ko-KR" sz="1200" baseline="30000" dirty="0">
                <a:solidFill>
                  <a:srgbClr val="FF0000"/>
                </a:solidFill>
              </a:rPr>
              <a:t> 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[5]</a:t>
            </a:r>
            <a:r>
              <a:rPr lang="ko-KR" altLang="en-US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 flipV="1">
            <a:off x="611560" y="2276872"/>
            <a:ext cx="2232248" cy="1980026"/>
            <a:chOff x="1058061" y="1850718"/>
            <a:chExt cx="2232248" cy="1980026"/>
          </a:xfrm>
        </p:grpSpPr>
        <p:grpSp>
          <p:nvGrpSpPr>
            <p:cNvPr id="29" name="그룹 28"/>
            <p:cNvGrpSpPr/>
            <p:nvPr/>
          </p:nvGrpSpPr>
          <p:grpSpPr>
            <a:xfrm>
              <a:off x="1058061" y="1850718"/>
              <a:ext cx="2232248" cy="1980026"/>
              <a:chOff x="669437" y="1755602"/>
              <a:chExt cx="2232248" cy="1980026"/>
            </a:xfrm>
          </p:grpSpPr>
          <p:cxnSp>
            <p:nvCxnSpPr>
              <p:cNvPr id="32" name="직선 화살표 연결선 31"/>
              <p:cNvCxnSpPr/>
              <p:nvPr/>
            </p:nvCxnSpPr>
            <p:spPr>
              <a:xfrm flipV="1">
                <a:off x="1161675" y="1827610"/>
                <a:ext cx="9560" cy="18563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/>
              <p:cNvCxnSpPr/>
              <p:nvPr/>
            </p:nvCxnSpPr>
            <p:spPr>
              <a:xfrm flipV="1">
                <a:off x="781648" y="3203841"/>
                <a:ext cx="203439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직사각형 33"/>
              <p:cNvSpPr/>
              <p:nvPr/>
            </p:nvSpPr>
            <p:spPr>
              <a:xfrm>
                <a:off x="1161674" y="2312043"/>
                <a:ext cx="936104" cy="900100"/>
              </a:xfrm>
              <a:prstGeom prst="rect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376807" y="2783178"/>
                    <a:ext cx="33021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6807" y="2783178"/>
                    <a:ext cx="330219" cy="276999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직사각형 35"/>
              <p:cNvSpPr/>
              <p:nvPr/>
            </p:nvSpPr>
            <p:spPr>
              <a:xfrm rot="900000">
                <a:off x="1259827" y="2447504"/>
                <a:ext cx="936104" cy="900100"/>
              </a:xfrm>
              <a:prstGeom prst="rect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 flipV="1">
                    <a:off x="2576083" y="3195762"/>
                    <a:ext cx="325602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𝑥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576083" y="3195762"/>
                    <a:ext cx="325602" cy="276999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 flipV="1">
                    <a:off x="885461" y="1755602"/>
                    <a:ext cx="328359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𝑦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885461" y="1755602"/>
                    <a:ext cx="328359" cy="276999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889376" y="3165053"/>
                    <a:ext cx="32432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𝑜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376" y="3165053"/>
                    <a:ext cx="324320" cy="276999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직선 연결선 39"/>
              <p:cNvCxnSpPr/>
              <p:nvPr/>
            </p:nvCxnSpPr>
            <p:spPr>
              <a:xfrm flipH="1">
                <a:off x="1171235" y="2588390"/>
                <a:ext cx="1123964" cy="615451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 flipH="1">
                <a:off x="1161675" y="2312043"/>
                <a:ext cx="936103" cy="89871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원호 41"/>
              <p:cNvSpPr/>
              <p:nvPr/>
            </p:nvSpPr>
            <p:spPr>
              <a:xfrm rot="365105">
                <a:off x="669437" y="2821228"/>
                <a:ext cx="914400" cy="914400"/>
              </a:xfrm>
              <a:prstGeom prst="arc">
                <a:avLst>
                  <a:gd name="adj1" fmla="val 18399858"/>
                  <a:gd name="adj2" fmla="val 19193896"/>
                </a:avLst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 flipV="1">
                    <a:off x="1996094" y="2052169"/>
                    <a:ext cx="67358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′, 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′)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1996094" y="2052169"/>
                    <a:ext cx="673581" cy="276999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1111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/>
                  <p:cNvSpPr txBox="1"/>
                  <p:nvPr/>
                </p:nvSpPr>
                <p:spPr>
                  <a:xfrm flipV="1">
                    <a:off x="2215298" y="2341698"/>
                    <a:ext cx="60074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ko-KR" sz="1200" b="0" i="1" smtClean="0">
                              <a:latin typeface="Cambria Math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200" dirty="0"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V="1">
                    <a:off x="2215298" y="2341698"/>
                    <a:ext cx="600741" cy="276999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86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타원 29"/>
            <p:cNvSpPr>
              <a:spLocks/>
            </p:cNvSpPr>
            <p:nvPr/>
          </p:nvSpPr>
          <p:spPr>
            <a:xfrm>
              <a:off x="2495132" y="2366344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1" name="타원 30"/>
            <p:cNvSpPr>
              <a:spLocks/>
            </p:cNvSpPr>
            <p:nvPr/>
          </p:nvSpPr>
          <p:spPr>
            <a:xfrm>
              <a:off x="2701756" y="264935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843808" y="3020269"/>
                <a:ext cx="1772087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i="1">
                          <a:latin typeface="Cambria Math"/>
                        </a:rPr>
                        <m:t>−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i="1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020269"/>
                <a:ext cx="1772087" cy="49051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67544" y="1927865"/>
                <a:ext cx="579838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altLang="ko-KR" sz="1200" dirty="0" smtClean="0">
                    <a:latin typeface="+mn-ea"/>
                  </a:rPr>
                  <a:t> </a:t>
                </a:r>
                <a:r>
                  <a:rPr lang="ko-KR" altLang="en-US" sz="1200" dirty="0" smtClean="0">
                    <a:latin typeface="+mn-ea"/>
                  </a:rPr>
                  <a:t>아래는 </a:t>
                </a:r>
                <a:r>
                  <a:rPr lang="en-US" altLang="ko-KR" sz="1200" dirty="0" smtClean="0">
                    <a:latin typeface="+mn-ea"/>
                  </a:rPr>
                  <a:t>2</a:t>
                </a:r>
                <a:r>
                  <a:rPr lang="ko-KR" altLang="en-US" sz="1200" dirty="0" smtClean="0">
                    <a:latin typeface="+mn-ea"/>
                  </a:rPr>
                  <a:t>차원 영상을 원점</a:t>
                </a:r>
                <a:r>
                  <a:rPr lang="en-US" altLang="ko-KR" sz="1200" dirty="0" smtClean="0">
                    <a:latin typeface="+mn-ea"/>
                  </a:rPr>
                  <a:t>(0, 0)</a:t>
                </a:r>
                <a:r>
                  <a:rPr lang="ko-KR" altLang="en-US" sz="1200" dirty="0" smtClean="0">
                    <a:latin typeface="+mn-ea"/>
                  </a:rPr>
                  <a:t> 기준으로 </a:t>
                </a:r>
                <a14:m>
                  <m:oMath xmlns:m="http://schemas.openxmlformats.org/officeDocument/2006/math">
                    <m:r>
                      <a:rPr lang="el-GR" altLang="ko-KR" sz="1200" i="1">
                        <a:latin typeface="Cambria Math"/>
                      </a:rPr>
                      <m:t>𝜃</m:t>
                    </m:r>
                    <m:r>
                      <a:rPr lang="ko-KR" altLang="en-US" sz="1200" i="1">
                        <a:latin typeface="Cambria Math"/>
                      </a:rPr>
                      <m:t>°</m:t>
                    </m:r>
                  </m:oMath>
                </a14:m>
                <a:r>
                  <a:rPr lang="en-US" altLang="ko-KR" sz="1200" dirty="0" smtClean="0">
                    <a:latin typeface="+mn-ea"/>
                  </a:rPr>
                  <a:t> </a:t>
                </a:r>
                <a:r>
                  <a:rPr lang="ko-KR" altLang="en-US" sz="1200" dirty="0" smtClean="0">
                    <a:latin typeface="+mn-ea"/>
                  </a:rPr>
                  <a:t>만큼 회전한 것을 나타낸 것이다</a:t>
                </a:r>
                <a:r>
                  <a:rPr lang="en-US" altLang="ko-KR" sz="1200" dirty="0" smtClean="0">
                    <a:latin typeface="+mn-ea"/>
                  </a:rPr>
                  <a:t>.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200" baseline="30000" dirty="0" smtClean="0">
                    <a:solidFill>
                      <a:srgbClr val="FF0000"/>
                    </a:solidFill>
                  </a:rPr>
                  <a:t>[6]</a:t>
                </a:r>
                <a:endParaRPr lang="ko-KR" altLang="en-US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927865"/>
                <a:ext cx="5798382" cy="276999"/>
              </a:xfrm>
              <a:prstGeom prst="rect">
                <a:avLst/>
              </a:prstGeom>
              <a:blipFill rotWithShape="1">
                <a:blip r:embed="rId9"/>
                <a:stretch>
                  <a:fillRect t="-6522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65670" y="4293096"/>
            <a:ext cx="515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+mn-ea"/>
              </a:rPr>
              <a:t>2</a:t>
            </a:r>
            <a:r>
              <a:rPr lang="ko-KR" altLang="en-US" sz="1200" dirty="0" smtClean="0">
                <a:latin typeface="+mn-ea"/>
              </a:rPr>
              <a:t>차원 영상에서의 원점</a:t>
            </a:r>
            <a:r>
              <a:rPr lang="en-US" altLang="ko-KR" sz="1200" dirty="0" smtClean="0">
                <a:latin typeface="+mn-ea"/>
              </a:rPr>
              <a:t>(0, 0)</a:t>
            </a:r>
            <a:r>
              <a:rPr lang="ko-KR" altLang="en-US" sz="1200" dirty="0" smtClean="0">
                <a:latin typeface="+mn-ea"/>
              </a:rPr>
              <a:t>은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통상적으로 영상의 좌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상단을 의미한다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이에 이를 기점으로 회전을 진행 할 경우 아래와 같이 표현된다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97152"/>
            <a:ext cx="1931670" cy="191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797152"/>
            <a:ext cx="1931670" cy="191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83464" y="6502370"/>
            <a:ext cx="339548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[6]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https://thebook.io/006796/ch09/03/01/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3463" y="6241990"/>
            <a:ext cx="278794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[5]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https://cho001.tistory.com/146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5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A.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원리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813" y="1013534"/>
            <a:ext cx="8537659" cy="117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400" b="1" dirty="0" smtClean="0"/>
              <a:t>영상 회전변환의 원리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endParaRPr lang="ko-KR" alt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467544" y="1412776"/>
            <a:ext cx="4863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흔히 말하는 영상 회전은 영상의 중심을 기준으로 한 회전을 말한다</a:t>
            </a:r>
            <a:r>
              <a:rPr lang="en-US" altLang="ko-KR" sz="1200" dirty="0" smtClean="0">
                <a:latin typeface="+mn-ea"/>
              </a:rPr>
              <a:t>.</a:t>
            </a:r>
            <a:br>
              <a:rPr lang="en-US" altLang="ko-KR" sz="1200" dirty="0" smtClean="0">
                <a:latin typeface="+mn-ea"/>
              </a:rPr>
            </a:b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endParaRPr lang="en-US" altLang="ko-KR" sz="1200" dirty="0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8019" y="4160113"/>
            <a:ext cx="4610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이를 위해선 평행이동의 수식을 포함한 회전 변환을 진행한다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en-US" altLang="ko-KR" sz="1200" baseline="30000" dirty="0">
                <a:solidFill>
                  <a:srgbClr val="FF0000"/>
                </a:solidFill>
              </a:rPr>
              <a:t> </a:t>
            </a:r>
            <a:r>
              <a:rPr lang="en-US" altLang="ko-KR" sz="1200" baseline="30000" dirty="0" smtClean="0">
                <a:solidFill>
                  <a:srgbClr val="FF0000"/>
                </a:solidFill>
              </a:rPr>
              <a:t>[7]</a:t>
            </a:r>
            <a:endParaRPr lang="en-US" altLang="ko-KR" sz="12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23839" y="4725144"/>
                <a:ext cx="3365344" cy="490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))−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1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sz="12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2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ko-KR" sz="12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𝐶𝑥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func>
                        <m:funcPr>
                          <m:ctrlPr>
                            <a:rPr lang="en-US" altLang="ko-KR" sz="12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a:rPr lang="en-US" altLang="ko-KR" sz="1200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1200" i="1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ko-KR" altLang="en-US" sz="1200" i="1">
                          <a:latin typeface="Cambria Math"/>
                        </a:rPr>
                        <m:t>·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(</m:t>
                      </m:r>
                      <m:r>
                        <a:rPr lang="en-US" altLang="ko-KR" sz="1200" i="1">
                          <a:latin typeface="Cambria Math"/>
                        </a:rPr>
                        <m:t>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−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))+</m:t>
                      </m:r>
                      <m:r>
                        <a:rPr lang="en-US" altLang="ko-KR" sz="1200" b="0" i="1" smtClean="0">
                          <a:latin typeface="Cambria Math"/>
                        </a:rPr>
                        <m:t>𝐶𝑦</m:t>
                      </m:r>
                    </m:oMath>
                  </m:oMathPara>
                </a14:m>
                <a:endParaRPr lang="en-US" altLang="ko-KR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9" y="4725144"/>
                <a:ext cx="3365344" cy="490519"/>
              </a:xfrm>
              <a:prstGeom prst="rect">
                <a:avLst/>
              </a:prstGeom>
              <a:blipFill rotWithShape="1">
                <a:blip r:embed="rId2"/>
                <a:stretch>
                  <a:fillRect b="-49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4502199" y="4452976"/>
            <a:ext cx="2302049" cy="2144376"/>
            <a:chOff x="1712920" y="4149080"/>
            <a:chExt cx="2302049" cy="2144376"/>
          </a:xfrm>
        </p:grpSpPr>
        <p:cxnSp>
          <p:nvCxnSpPr>
            <p:cNvPr id="53" name="직선 화살표 연결선 52"/>
            <p:cNvCxnSpPr/>
            <p:nvPr/>
          </p:nvCxnSpPr>
          <p:spPr>
            <a:xfrm>
              <a:off x="2274959" y="4365104"/>
              <a:ext cx="9560" cy="185634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/>
            <p:nvPr/>
          </p:nvCxnSpPr>
          <p:spPr>
            <a:xfrm>
              <a:off x="1712920" y="4827217"/>
              <a:ext cx="2216403" cy="18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 flipV="1">
              <a:off x="2274958" y="4836915"/>
              <a:ext cx="936104" cy="900100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689367" y="4576297"/>
                  <a:ext cx="3256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9367" y="4576297"/>
                  <a:ext cx="325602" cy="27699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1998745" y="6016457"/>
                  <a:ext cx="32835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745" y="6016457"/>
                  <a:ext cx="328359" cy="27699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 flipV="1">
                  <a:off x="2002660" y="4607006"/>
                  <a:ext cx="3243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𝑜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2002660" y="4607006"/>
                  <a:ext cx="324320" cy="276999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직사각형 58"/>
            <p:cNvSpPr/>
            <p:nvPr/>
          </p:nvSpPr>
          <p:spPr>
            <a:xfrm rot="-900000" flipV="1">
              <a:off x="1813454" y="4384165"/>
              <a:ext cx="936104" cy="900100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2646817" y="5240233"/>
                  <a:ext cx="7834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𝐶𝑥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𝐶𝑦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817" y="5240233"/>
                  <a:ext cx="783484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타원 60"/>
            <p:cNvSpPr>
              <a:spLocks/>
            </p:cNvSpPr>
            <p:nvPr/>
          </p:nvSpPr>
          <p:spPr>
            <a:xfrm flipV="1">
              <a:off x="2731558" y="526896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2" name="타원 61"/>
            <p:cNvSpPr>
              <a:spLocks/>
            </p:cNvSpPr>
            <p:nvPr/>
          </p:nvSpPr>
          <p:spPr>
            <a:xfrm flipV="1">
              <a:off x="2256958" y="482721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2549300" y="4149080"/>
                  <a:ext cx="67358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′)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9300" y="4149080"/>
                  <a:ext cx="673581" cy="27699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3126196" y="4545496"/>
                  <a:ext cx="6007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, 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ko-KR" sz="12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196" y="4545496"/>
                  <a:ext cx="600741" cy="27699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타원 65"/>
            <p:cNvSpPr>
              <a:spLocks/>
            </p:cNvSpPr>
            <p:nvPr/>
          </p:nvSpPr>
          <p:spPr>
            <a:xfrm flipV="1">
              <a:off x="3193520" y="481890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7" name="타원 66"/>
            <p:cNvSpPr>
              <a:spLocks/>
            </p:cNvSpPr>
            <p:nvPr/>
          </p:nvSpPr>
          <p:spPr>
            <a:xfrm flipV="1">
              <a:off x="2600589" y="425931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35941"/>
            <a:ext cx="2173129" cy="2151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6219580" y="5879013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원본 이미지의 중심을 원점</a:t>
            </a:r>
            <a:r>
              <a:rPr lang="en-US" altLang="ko-KR" sz="1200" dirty="0" smtClean="0">
                <a:latin typeface="+mn-ea"/>
              </a:rPr>
              <a:t>(0, 0)</a:t>
            </a:r>
            <a:r>
              <a:rPr lang="ko-KR" altLang="en-US" sz="1200" dirty="0" smtClean="0">
                <a:latin typeface="+mn-ea"/>
              </a:rPr>
              <a:t>으로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이동 후 회전을 진행하고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다시</a:t>
            </a:r>
            <a:r>
              <a:rPr lang="en-US" altLang="ko-KR" sz="1200" dirty="0" smtClean="0">
                <a:latin typeface="+mn-ea"/>
              </a:rPr>
              <a:t/>
            </a:r>
            <a:br>
              <a:rPr lang="en-US" altLang="ko-KR" sz="1200" dirty="0" smtClean="0">
                <a:latin typeface="+mn-ea"/>
              </a:rPr>
            </a:br>
            <a:r>
              <a:rPr lang="ko-KR" altLang="en-US" sz="1200" dirty="0" smtClean="0">
                <a:latin typeface="+mn-ea"/>
              </a:rPr>
              <a:t>기</a:t>
            </a:r>
            <a:r>
              <a:rPr lang="ko-KR" altLang="en-US" sz="1200" dirty="0">
                <a:latin typeface="+mn-ea"/>
              </a:rPr>
              <a:t>존</a:t>
            </a:r>
            <a:r>
              <a:rPr lang="ko-KR" altLang="en-US" sz="1200" dirty="0" smtClean="0">
                <a:latin typeface="+mn-ea"/>
              </a:rPr>
              <a:t> 위치에 위치시킨다</a:t>
            </a:r>
            <a:r>
              <a:rPr lang="en-US" altLang="ko-KR" sz="1200" dirty="0" smtClean="0">
                <a:latin typeface="+mn-ea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3463" y="6495147"/>
            <a:ext cx="278794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[7] </a:t>
            </a:r>
            <a:r>
              <a:rPr lang="ko-KR" altLang="en-US" sz="1000" dirty="0" smtClean="0"/>
              <a:t>출처</a:t>
            </a:r>
            <a:r>
              <a:rPr lang="en-US" altLang="ko-KR" sz="1000" dirty="0" smtClean="0"/>
              <a:t> : </a:t>
            </a:r>
            <a:r>
              <a:rPr lang="en-US" altLang="ko-KR" sz="1000" u="sng" dirty="0">
                <a:solidFill>
                  <a:srgbClr val="FFA401"/>
                </a:solidFill>
              </a:rPr>
              <a:t>https://cho001.tistory.com/146</a:t>
            </a:r>
            <a:endParaRPr lang="ko-KR" altLang="en-US" sz="1000" u="sng" dirty="0">
              <a:solidFill>
                <a:srgbClr val="FFA4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65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5" y="221250"/>
            <a:ext cx="4386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2. </a:t>
            </a:r>
            <a:r>
              <a:rPr lang="ko-KR" altLang="en-US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영상의 회전 변환 </a:t>
            </a:r>
            <a:r>
              <a:rPr lang="en-US" altLang="ko-KR" sz="24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(Rotation)</a:t>
            </a:r>
          </a:p>
          <a:p>
            <a:pPr lvl="1"/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B. 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내부 동작 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Code (C</a:t>
            </a:r>
            <a:r>
              <a:rPr lang="ko-KR" altLang="en-US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언어 기반</a:t>
            </a:r>
            <a:r>
              <a:rPr lang="en-US" altLang="ko-KR" sz="2000" b="1" dirty="0" smtClean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endParaRPr lang="ko-KR" alt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7704" y="979849"/>
            <a:ext cx="5445722" cy="540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원본 영상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[256][256];//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출력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fAngle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45.f;//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원래는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45.f / 180.f * 3.142592f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fCosTheta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(float)cos(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fAngle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중복 연산을 </a:t>
            </a:r>
            <a:r>
              <a:rPr lang="ko-KR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막기위해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삼각함수의 값을 미리 계산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fSinTheta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(float)sin(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fAngle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256.f * 0.5f;//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중심을 기준으로 회전해야 하므로 중심 좌표를 미리 계산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256.f * 0.5f;</a:t>
            </a:r>
            <a:endParaRPr lang="ko-KR" alt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중심으로 원점을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for(long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0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&lt; 256 ;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{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(float)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영상의 중심으로 원점을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fCosTheta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fSinTheta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좌표의 회전 변환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float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fSinTheta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fCosTheta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+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fCenterX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+ 0.5f);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반올림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long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(long)(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fRotate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+ 0.5f); 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반올림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(long)min( 255, max(0,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);//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예외처리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= (long)min( 255, max(0,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) );//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예외처리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byOutput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nRotateX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byInput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nY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][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]; // </a:t>
            </a:r>
            <a:r>
              <a:rPr lang="ko-KR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각 픽셀의 위치만 변화 됨</a:t>
            </a:r>
            <a:endParaRPr lang="en-US" altLang="ko-K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58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784</TotalTime>
  <Words>3177</Words>
  <Application>Microsoft Office PowerPoint</Application>
  <PresentationFormat>화면 슬라이드 쇼(4:3)</PresentationFormat>
  <Paragraphs>470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광장</vt:lpstr>
      <vt:lpstr>지능화 파일럿 프로젝트 5주차 데이터 증강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지능화 파일럿 프로젝트 5주차 Data 증강</dc:title>
  <dc:creator>kircheis</dc:creator>
  <cp:lastModifiedBy>kircheis</cp:lastModifiedBy>
  <cp:revision>46</cp:revision>
  <dcterms:created xsi:type="dcterms:W3CDTF">2022-03-26T06:03:43Z</dcterms:created>
  <dcterms:modified xsi:type="dcterms:W3CDTF">2022-04-03T05:51:09Z</dcterms:modified>
</cp:coreProperties>
</file>